
<file path=[Content_Types].xml><?xml version="1.0" encoding="utf-8"?>
<Types xmlns="http://schemas.openxmlformats.org/package/2006/content-types">
  <Default Extension="rels" ContentType="application/vnd.openxmlformats-package.relationships+xml"/>
  <Default Extension="jpg" ContentType="image/jpeg"/>
  <Default Extension="xml" ContentType="application/xml"/>
  <Default Extension="jpeg" ContentType="image/jpeg"/>
  <Default Extension="xlsx" ContentType="application/vnd.openxmlformats-officedocument.spreadsheetml.sheet"/>
  <Default Extension="emf" ContentType="image/x-em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media/audio1.bin" ContentType="audio/unknown"/>
  <Override PartName="/ppt/media/audio2.bin" ContentType="audio/unknown"/>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media/audio3.bin" ContentType="audio/unknown"/>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media/audio5.bin" ContentType="audio/unknown"/>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dia/audio4.bin" ContentType="audio/unknown"/>
</Types>
</file>

<file path=_rels/.rels><?xml version="1.0" encoding="UTF-8" standalone="yes"?>
<Relationships xmlns="http://schemas.openxmlformats.org/package/2006/relationships"><Relationship Id="rId2" Type="http://schemas.openxmlformats.org/package/2006/relationships/metadata/core-properties" Target="docProps/core.xml"/><Relationship Id="rId3" Type="http://schemas.openxmlformats.org/officeDocument/2006/relationships/extended-properties" Target="docProps/app.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7"/>
  </p:notesMasterIdLst>
  <p:sldIdLst>
    <p:sldId id="371" r:id="rId2"/>
    <p:sldId id="372" r:id="rId3"/>
    <p:sldId id="388" r:id="rId4"/>
    <p:sldId id="379" r:id="rId5"/>
    <p:sldId id="380" r:id="rId6"/>
    <p:sldId id="381" r:id="rId7"/>
    <p:sldId id="382" r:id="rId8"/>
    <p:sldId id="387" r:id="rId9"/>
    <p:sldId id="384" r:id="rId10"/>
    <p:sldId id="385" r:id="rId11"/>
    <p:sldId id="386" r:id="rId12"/>
    <p:sldId id="298" r:id="rId13"/>
    <p:sldId id="276" r:id="rId14"/>
    <p:sldId id="373" r:id="rId15"/>
    <p:sldId id="258" r:id="rId16"/>
    <p:sldId id="345" r:id="rId17"/>
    <p:sldId id="346" r:id="rId18"/>
    <p:sldId id="347" r:id="rId19"/>
    <p:sldId id="348" r:id="rId20"/>
    <p:sldId id="349" r:id="rId21"/>
    <p:sldId id="350" r:id="rId22"/>
    <p:sldId id="351" r:id="rId23"/>
    <p:sldId id="352" r:id="rId24"/>
    <p:sldId id="353" r:id="rId25"/>
    <p:sldId id="354" r:id="rId26"/>
    <p:sldId id="355" r:id="rId27"/>
    <p:sldId id="356" r:id="rId28"/>
    <p:sldId id="357" r:id="rId29"/>
    <p:sldId id="358" r:id="rId30"/>
    <p:sldId id="359" r:id="rId31"/>
    <p:sldId id="361" r:id="rId32"/>
    <p:sldId id="362" r:id="rId33"/>
    <p:sldId id="363" r:id="rId34"/>
    <p:sldId id="364" r:id="rId35"/>
    <p:sldId id="365" r:id="rId36"/>
    <p:sldId id="366" r:id="rId37"/>
    <p:sldId id="367" r:id="rId38"/>
    <p:sldId id="368" r:id="rId39"/>
    <p:sldId id="369" r:id="rId40"/>
    <p:sldId id="370" r:id="rId41"/>
    <p:sldId id="277" r:id="rId42"/>
    <p:sldId id="328" r:id="rId43"/>
    <p:sldId id="301" r:id="rId44"/>
    <p:sldId id="337" r:id="rId45"/>
    <p:sldId id="338" r:id="rId46"/>
    <p:sldId id="339" r:id="rId47"/>
    <p:sldId id="340" r:id="rId48"/>
    <p:sldId id="344" r:id="rId49"/>
    <p:sldId id="332" r:id="rId50"/>
    <p:sldId id="334" r:id="rId51"/>
    <p:sldId id="318" r:id="rId52"/>
    <p:sldId id="296" r:id="rId53"/>
    <p:sldId id="297" r:id="rId54"/>
    <p:sldId id="317" r:id="rId55"/>
    <p:sldId id="374" r:id="rId56"/>
    <p:sldId id="375" r:id="rId57"/>
    <p:sldId id="336" r:id="rId58"/>
    <p:sldId id="324" r:id="rId59"/>
    <p:sldId id="335" r:id="rId60"/>
    <p:sldId id="376" r:id="rId61"/>
    <p:sldId id="323" r:id="rId62"/>
    <p:sldId id="342" r:id="rId63"/>
    <p:sldId id="378" r:id="rId64"/>
    <p:sldId id="343" r:id="rId65"/>
    <p:sldId id="377" r:id="rId66"/>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1pPr>
    <a:lvl2pPr marL="457200" algn="l"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2pPr>
    <a:lvl3pPr marL="914400" algn="l"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3pPr>
    <a:lvl4pPr marL="1371600" algn="l"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4pPr>
    <a:lvl5pPr marL="1828800" algn="l" rtl="0" fontAlgn="base">
      <a:spcBef>
        <a:spcPct val="0"/>
      </a:spcBef>
      <a:spcAft>
        <a:spcPct val="0"/>
      </a:spcAft>
      <a:defRPr sz="2400" kern="1200">
        <a:solidFill>
          <a:schemeClr val="tx1"/>
        </a:solidFill>
        <a:latin typeface="Arial" pitchFamily="-123" charset="0"/>
        <a:ea typeface="ＭＳ Ｐゴシック" pitchFamily="-123" charset="-128"/>
        <a:cs typeface="ＭＳ Ｐゴシック" pitchFamily="-123" charset="-128"/>
      </a:defRPr>
    </a:lvl5pPr>
    <a:lvl6pPr marL="22860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6pPr>
    <a:lvl7pPr marL="27432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7pPr>
    <a:lvl8pPr marL="32004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8pPr>
    <a:lvl9pPr marL="3657600" algn="l" defTabSz="457200" rtl="0" eaLnBrk="1" latinLnBrk="0" hangingPunct="1">
      <a:defRPr sz="2400" kern="1200">
        <a:solidFill>
          <a:schemeClr val="tx1"/>
        </a:solidFill>
        <a:latin typeface="Arial" pitchFamily="-123" charset="0"/>
        <a:ea typeface="ＭＳ Ｐゴシック" pitchFamily="-123" charset="-128"/>
        <a:cs typeface="ＭＳ Ｐゴシック" pitchFamily="-123" charset="-128"/>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FF0C"/>
    <a:srgbClr val="F6FF18"/>
    <a:srgbClr val="37FF01"/>
    <a:srgbClr val="0BFFEA"/>
    <a:srgbClr val="FF14D8"/>
    <a:srgbClr val="FFB032"/>
    <a:srgbClr val="8E66FF"/>
    <a:srgbClr val="FF17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59106" autoAdjust="0"/>
  </p:normalViewPr>
  <p:slideViewPr>
    <p:cSldViewPr snapToGrid="0" snapToObjects="1">
      <p:cViewPr varScale="1">
        <p:scale>
          <a:sx n="57" d="100"/>
          <a:sy n="57" d="100"/>
        </p:scale>
        <p:origin x="-1976" y="-11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64" Type="http://schemas.openxmlformats.org/officeDocument/2006/relationships/slide" Target="slides/slide63.xml"/><Relationship Id="rId60" Type="http://schemas.openxmlformats.org/officeDocument/2006/relationships/slide" Target="slides/slide59.xml"/><Relationship Id="rId39" Type="http://schemas.openxmlformats.org/officeDocument/2006/relationships/slide" Target="slides/slide38.xml"/><Relationship Id="rId70" Type="http://schemas.openxmlformats.org/officeDocument/2006/relationships/viewProps" Target="viewProps.xml"/><Relationship Id="rId7" Type="http://schemas.openxmlformats.org/officeDocument/2006/relationships/slide" Target="slides/slide6.xml"/><Relationship Id="rId43" Type="http://schemas.openxmlformats.org/officeDocument/2006/relationships/slide" Target="slides/slide42.xml"/><Relationship Id="rId25" Type="http://schemas.openxmlformats.org/officeDocument/2006/relationships/slide" Target="slides/slide24.xml"/><Relationship Id="rId10" Type="http://schemas.openxmlformats.org/officeDocument/2006/relationships/slide" Target="slides/slide9.xml"/><Relationship Id="rId50" Type="http://schemas.openxmlformats.org/officeDocument/2006/relationships/slide" Target="slides/slide49.xml"/><Relationship Id="rId63" Type="http://schemas.openxmlformats.org/officeDocument/2006/relationships/slide" Target="slides/slide62.xml"/><Relationship Id="rId17" Type="http://schemas.openxmlformats.org/officeDocument/2006/relationships/slide" Target="slides/slide16.xml"/><Relationship Id="rId9" Type="http://schemas.openxmlformats.org/officeDocument/2006/relationships/slide" Target="slides/slide8.xml"/><Relationship Id="rId18" Type="http://schemas.openxmlformats.org/officeDocument/2006/relationships/slide" Target="slides/slide17.xml"/><Relationship Id="rId27" Type="http://schemas.openxmlformats.org/officeDocument/2006/relationships/slide" Target="slides/slide26.xml"/><Relationship Id="rId71" Type="http://schemas.openxmlformats.org/officeDocument/2006/relationships/theme" Target="theme/theme1.xml"/><Relationship Id="rId14" Type="http://schemas.openxmlformats.org/officeDocument/2006/relationships/slide" Target="slides/slide13.xml"/><Relationship Id="rId4" Type="http://schemas.openxmlformats.org/officeDocument/2006/relationships/slide" Target="slides/slide3.xml"/><Relationship Id="rId28" Type="http://schemas.openxmlformats.org/officeDocument/2006/relationships/slide" Target="slides/slide27.xml"/><Relationship Id="rId45" Type="http://schemas.openxmlformats.org/officeDocument/2006/relationships/slide" Target="slides/slide44.xml"/><Relationship Id="rId58" Type="http://schemas.openxmlformats.org/officeDocument/2006/relationships/slide" Target="slides/slide57.xml"/><Relationship Id="rId42" Type="http://schemas.openxmlformats.org/officeDocument/2006/relationships/slide" Target="slides/slide41.xml"/><Relationship Id="rId6" Type="http://schemas.openxmlformats.org/officeDocument/2006/relationships/slide" Target="slides/slide5.xml"/><Relationship Id="rId49" Type="http://schemas.openxmlformats.org/officeDocument/2006/relationships/slide" Target="slides/slide48.xml"/><Relationship Id="rId44" Type="http://schemas.openxmlformats.org/officeDocument/2006/relationships/slide" Target="slides/slide43.xml"/><Relationship Id="rId69" Type="http://schemas.openxmlformats.org/officeDocument/2006/relationships/presProps" Target="presProps.xml"/><Relationship Id="rId19" Type="http://schemas.openxmlformats.org/officeDocument/2006/relationships/slide" Target="slides/slide18.xml"/><Relationship Id="rId38" Type="http://schemas.openxmlformats.org/officeDocument/2006/relationships/slide" Target="slides/slide37.xml"/><Relationship Id="rId20" Type="http://schemas.openxmlformats.org/officeDocument/2006/relationships/slide" Target="slides/slide19.xml"/><Relationship Id="rId2" Type="http://schemas.openxmlformats.org/officeDocument/2006/relationships/slide" Target="slides/slide1.xml"/><Relationship Id="rId46" Type="http://schemas.openxmlformats.org/officeDocument/2006/relationships/slide" Target="slides/slide45.xml"/><Relationship Id="rId57" Type="http://schemas.openxmlformats.org/officeDocument/2006/relationships/slide" Target="slides/slide56.xml"/><Relationship Id="rId59" Type="http://schemas.openxmlformats.org/officeDocument/2006/relationships/slide" Target="slides/slide58.xml"/><Relationship Id="rId35" Type="http://schemas.openxmlformats.org/officeDocument/2006/relationships/slide" Target="slides/slide34.xml"/><Relationship Id="rId51" Type="http://schemas.openxmlformats.org/officeDocument/2006/relationships/slide" Target="slides/slide50.xml"/><Relationship Id="rId55" Type="http://schemas.openxmlformats.org/officeDocument/2006/relationships/slide" Target="slides/slide54.xml"/><Relationship Id="rId31" Type="http://schemas.openxmlformats.org/officeDocument/2006/relationships/slide" Target="slides/slide30.xml"/><Relationship Id="rId34" Type="http://schemas.openxmlformats.org/officeDocument/2006/relationships/slide" Target="slides/slide33.xml"/><Relationship Id="rId40" Type="http://schemas.openxmlformats.org/officeDocument/2006/relationships/slide" Target="slides/slide39.xml"/><Relationship Id="rId62" Type="http://schemas.openxmlformats.org/officeDocument/2006/relationships/slide" Target="slides/slide61.xml"/><Relationship Id="rId66" Type="http://schemas.openxmlformats.org/officeDocument/2006/relationships/slide" Target="slides/slide65.xml"/><Relationship Id="rId36" Type="http://schemas.openxmlformats.org/officeDocument/2006/relationships/slide" Target="slides/slide35.xml"/><Relationship Id="rId72" Type="http://schemas.openxmlformats.org/officeDocument/2006/relationships/tableStyles" Target="tableStyles.xml"/><Relationship Id="rId1" Type="http://schemas.openxmlformats.org/officeDocument/2006/relationships/slideMaster" Target="slideMasters/slideMaster1.xml"/><Relationship Id="rId24" Type="http://schemas.openxmlformats.org/officeDocument/2006/relationships/slide" Target="slides/slide23.xml"/><Relationship Id="rId47" Type="http://schemas.openxmlformats.org/officeDocument/2006/relationships/slide" Target="slides/slide46.xml"/><Relationship Id="rId56" Type="http://schemas.openxmlformats.org/officeDocument/2006/relationships/slide" Target="slides/slide55.xml"/><Relationship Id="rId48" Type="http://schemas.openxmlformats.org/officeDocument/2006/relationships/slide" Target="slides/slide47.xml"/><Relationship Id="rId8" Type="http://schemas.openxmlformats.org/officeDocument/2006/relationships/slide" Target="slides/slide7.xml"/><Relationship Id="rId13" Type="http://schemas.openxmlformats.org/officeDocument/2006/relationships/slide" Target="slides/slide12.xml"/><Relationship Id="rId32" Type="http://schemas.openxmlformats.org/officeDocument/2006/relationships/slide" Target="slides/slide31.xml"/><Relationship Id="rId37" Type="http://schemas.openxmlformats.org/officeDocument/2006/relationships/slide" Target="slides/slide36.xml"/><Relationship Id="rId52" Type="http://schemas.openxmlformats.org/officeDocument/2006/relationships/slide" Target="slides/slide51.xml"/><Relationship Id="rId65" Type="http://schemas.openxmlformats.org/officeDocument/2006/relationships/slide" Target="slides/slide64.xml"/><Relationship Id="rId67" Type="http://schemas.openxmlformats.org/officeDocument/2006/relationships/notesMaster" Target="notesMasters/notesMaster1.xml"/><Relationship Id="rId54" Type="http://schemas.openxmlformats.org/officeDocument/2006/relationships/slide" Target="slides/slide53.xml"/><Relationship Id="rId12" Type="http://schemas.openxmlformats.org/officeDocument/2006/relationships/slide" Target="slides/slide11.xml"/><Relationship Id="rId3" Type="http://schemas.openxmlformats.org/officeDocument/2006/relationships/slide" Target="slides/slide2.xml"/><Relationship Id="rId23" Type="http://schemas.openxmlformats.org/officeDocument/2006/relationships/slide" Target="slides/slide22.xml"/><Relationship Id="rId61" Type="http://schemas.openxmlformats.org/officeDocument/2006/relationships/slide" Target="slides/slide60.xml"/><Relationship Id="rId53" Type="http://schemas.openxmlformats.org/officeDocument/2006/relationships/slide" Target="slides/slide52.xml"/><Relationship Id="rId26" Type="http://schemas.openxmlformats.org/officeDocument/2006/relationships/slide" Target="slides/slide25.xml"/><Relationship Id="rId30" Type="http://schemas.openxmlformats.org/officeDocument/2006/relationships/slide" Target="slides/slide29.xml"/><Relationship Id="rId11" Type="http://schemas.openxmlformats.org/officeDocument/2006/relationships/slide" Target="slides/slide10.xml"/><Relationship Id="rId68" Type="http://schemas.openxmlformats.org/officeDocument/2006/relationships/printerSettings" Target="printerSettings/printerSettings1.bin"/><Relationship Id="rId29" Type="http://schemas.openxmlformats.org/officeDocument/2006/relationships/slide" Target="slides/slide28.xml"/><Relationship Id="rId16" Type="http://schemas.openxmlformats.org/officeDocument/2006/relationships/slide" Target="slides/slide15.xml"/><Relationship Id="rId33" Type="http://schemas.openxmlformats.org/officeDocument/2006/relationships/slide" Target="slides/slide32.xml"/><Relationship Id="rId41" Type="http://schemas.openxmlformats.org/officeDocument/2006/relationships/slide" Target="slides/slide40.xml"/><Relationship Id="rId5" Type="http://schemas.openxmlformats.org/officeDocument/2006/relationships/slide" Target="slides/slide4.xml"/><Relationship Id="rId15" Type="http://schemas.openxmlformats.org/officeDocument/2006/relationships/slide" Target="slides/slide14.xml"/><Relationship Id="rId22" Type="http://schemas.openxmlformats.org/officeDocument/2006/relationships/slide" Target="slides/slide21.xml"/><Relationship Id="rId21" Type="http://schemas.openxmlformats.org/officeDocument/2006/relationships/slide" Target="slides/slide20.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0.0"/>
          <c:y val="0.00625"/>
          <c:w val="0.936194629268048"/>
          <c:h val="0.99375"/>
        </c:manualLayout>
      </c:layout>
      <c:lineChart>
        <c:grouping val="standard"/>
        <c:varyColors val="0"/>
        <c:ser>
          <c:idx val="2"/>
          <c:order val="0"/>
          <c:tx>
            <c:strRef>
              <c:f>Sheet1!$D$1</c:f>
              <c:strCache>
                <c:ptCount val="1"/>
                <c:pt idx="0">
                  <c:v>Series 3</c:v>
                </c:pt>
              </c:strCache>
            </c:strRef>
          </c:tx>
          <c:marker>
            <c:symbol val="none"/>
          </c:marker>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2.0</c:v>
                </c:pt>
                <c:pt idx="1">
                  <c:v>2.0</c:v>
                </c:pt>
                <c:pt idx="2">
                  <c:v>3.0</c:v>
                </c:pt>
                <c:pt idx="3">
                  <c:v>5.0</c:v>
                </c:pt>
              </c:numCache>
            </c:numRef>
          </c:val>
          <c:smooth val="0"/>
        </c:ser>
        <c:dLbls>
          <c:showLegendKey val="0"/>
          <c:showVal val="0"/>
          <c:showCatName val="0"/>
          <c:showSerName val="0"/>
          <c:showPercent val="0"/>
          <c:showBubbleSize val="0"/>
        </c:dLbls>
        <c:marker val="1"/>
        <c:smooth val="0"/>
        <c:axId val="732398648"/>
        <c:axId val="732310392"/>
      </c:lineChart>
      <c:catAx>
        <c:axId val="732398648"/>
        <c:scaling>
          <c:orientation val="minMax"/>
        </c:scaling>
        <c:delete val="1"/>
        <c:axPos val="b"/>
        <c:majorTickMark val="none"/>
        <c:minorTickMark val="none"/>
        <c:tickLblPos val="nextTo"/>
        <c:crossAx val="732310392"/>
        <c:crosses val="autoZero"/>
        <c:auto val="1"/>
        <c:lblAlgn val="ctr"/>
        <c:lblOffset val="100"/>
        <c:noMultiLvlLbl val="0"/>
      </c:catAx>
      <c:valAx>
        <c:axId val="732310392"/>
        <c:scaling>
          <c:orientation val="minMax"/>
        </c:scaling>
        <c:delete val="1"/>
        <c:axPos val="l"/>
        <c:numFmt formatCode="General" sourceLinked="1"/>
        <c:majorTickMark val="none"/>
        <c:minorTickMark val="none"/>
        <c:tickLblPos val="nextTo"/>
        <c:crossAx val="732398648"/>
        <c:crosses val="autoZero"/>
        <c:crossBetween val="between"/>
      </c:valAx>
      <c:spPr>
        <a:noFill/>
        <a:ln w="25400">
          <a:noFill/>
        </a:ln>
      </c:spPr>
    </c:plotArea>
    <c:plotVisOnly val="1"/>
    <c:dispBlanksAs val="zero"/>
    <c:showDLblsOverMax val="0"/>
  </c:chart>
  <c:txPr>
    <a:bodyPr/>
    <a:lstStyle/>
    <a:p>
      <a:pPr>
        <a:defRPr sz="1800"/>
      </a:pPr>
      <a:endParaRPr lang="en-US"/>
    </a:p>
  </c:txPr>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0.38546</cdr:x>
      <cdr:y>0.775</cdr:y>
    </cdr:from>
    <cdr:to>
      <cdr:x>0.54247</cdr:x>
      <cdr:y>1</cdr:y>
    </cdr:to>
    <cdr:sp macro="" textlink="">
      <cdr:nvSpPr>
        <cdr:cNvPr id="2" name="TextBox 1"/>
        <cdr:cNvSpPr txBox="1"/>
      </cdr:nvSpPr>
      <cdr:spPr>
        <a:xfrm xmlns:a="http://schemas.openxmlformats.org/drawingml/2006/main">
          <a:off x="2244903" y="3482875"/>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100" dirty="0" smtClean="0"/>
            <a:t>Weight</a:t>
          </a:r>
          <a:endParaRPr lang="en-US" sz="1100" dirty="0"/>
        </a:p>
      </cdr:txBody>
    </cdr:sp>
  </cdr:relSizeAnchor>
  <cdr:relSizeAnchor xmlns:cdr="http://schemas.openxmlformats.org/drawingml/2006/chartDrawing">
    <cdr:from>
      <cdr:x>0.36985</cdr:x>
      <cdr:y>0.857</cdr:y>
    </cdr:from>
    <cdr:to>
      <cdr:x>0.68913</cdr:x>
      <cdr:y>1</cdr:y>
    </cdr:to>
    <cdr:sp macro="" textlink="">
      <cdr:nvSpPr>
        <cdr:cNvPr id="3" name="TextBox 2"/>
        <cdr:cNvSpPr txBox="1"/>
      </cdr:nvSpPr>
      <cdr:spPr>
        <a:xfrm xmlns:a="http://schemas.openxmlformats.org/drawingml/2006/main">
          <a:off x="2650194" y="4077743"/>
          <a:ext cx="2287765" cy="680413"/>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4000" dirty="0" smtClean="0">
              <a:solidFill>
                <a:schemeClr val="tx1"/>
              </a:solidFill>
            </a:rPr>
            <a:t>Weight /  m</a:t>
          </a:r>
          <a:r>
            <a:rPr lang="en-US" sz="4000" baseline="30000" dirty="0" smtClean="0">
              <a:solidFill>
                <a:schemeClr val="tx1"/>
              </a:solidFill>
            </a:rPr>
            <a:t>2</a:t>
          </a:r>
          <a:endParaRPr lang="en-US" sz="4000" baseline="30000" dirty="0">
            <a:solidFill>
              <a:schemeClr val="tx1"/>
            </a:solidFill>
          </a:endParaRPr>
        </a:p>
      </cdr:txBody>
    </cdr:sp>
  </cdr:relSizeAnchor>
  <cdr:relSizeAnchor xmlns:cdr="http://schemas.openxmlformats.org/drawingml/2006/chartDrawing">
    <cdr:from>
      <cdr:x>2.79114E-7</cdr:x>
      <cdr:y>0.60437</cdr:y>
    </cdr:from>
    <cdr:to>
      <cdr:x>0.1363</cdr:x>
      <cdr:y>0.9142</cdr:y>
    </cdr:to>
    <cdr:sp macro="" textlink="">
      <cdr:nvSpPr>
        <cdr:cNvPr id="4" name="TextBox 3"/>
        <cdr:cNvSpPr txBox="1"/>
      </cdr:nvSpPr>
      <cdr:spPr>
        <a:xfrm xmlns:a="http://schemas.openxmlformats.org/drawingml/2006/main" rot="16200000">
          <a:off x="-248770" y="3124451"/>
          <a:ext cx="1474232" cy="976687"/>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3600" dirty="0" smtClean="0">
              <a:solidFill>
                <a:schemeClr val="tx1"/>
              </a:solidFill>
            </a:rPr>
            <a:t>Cost / unit installed</a:t>
          </a:r>
          <a:endParaRPr lang="en-US" sz="3600" dirty="0">
            <a:solidFill>
              <a:schemeClr val="tx1"/>
            </a:solidFill>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6323925F-86EA-47DA-9E50-3BCCD7D59A5D}" type="datetimeFigureOut">
              <a:rPr lang="en-US"/>
              <a:pPr>
                <a:defRPr/>
              </a:pPr>
              <a:t>10/25/11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6DD51242-3960-4BCB-9A2D-909F4381105F}" type="slidenum">
              <a:rPr lang="en-US"/>
              <a:pPr>
                <a:defRPr/>
              </a:pPr>
              <a:t>‹#›</a:t>
            </a:fld>
            <a:endParaRPr lang="en-US"/>
          </a:p>
        </p:txBody>
      </p:sp>
    </p:spTree>
    <p:extLst>
      <p:ext uri="{BB962C8B-B14F-4D97-AF65-F5344CB8AC3E}">
        <p14:creationId xmlns:p14="http://schemas.microsoft.com/office/powerpoint/2010/main" val="1335140567"/>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pitchFamily="-123" charset="-128"/>
        <a:cs typeface="ＭＳ Ｐゴシック" pitchFamily="-123"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pitchFamily="-123"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pitchFamily="-123"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pitchFamily="-123"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pitchFamily="-123"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Slide</a:t>
            </a:r>
            <a:r>
              <a:rPr lang="en-US" baseline="0" dirty="0" smtClean="0"/>
              <a:t> design by Tim Miller</a:t>
            </a:r>
            <a:endParaRPr lang="en-US" dirty="0"/>
          </a:p>
        </p:txBody>
      </p:sp>
      <p:sp>
        <p:nvSpPr>
          <p:cNvPr id="4" name="Slide Number Placeholder 3"/>
          <p:cNvSpPr>
            <a:spLocks noGrp="1"/>
          </p:cNvSpPr>
          <p:nvPr>
            <p:ph type="sldNum" sz="quarter" idx="10"/>
          </p:nvPr>
        </p:nvSpPr>
        <p:spPr/>
        <p:txBody>
          <a:bodyPr/>
          <a:lstStyle/>
          <a:p>
            <a:pPr>
              <a:defRPr/>
            </a:pPr>
            <a:fld id="{6DD51242-3960-4BCB-9A2D-909F4381105F}" type="slidenum">
              <a:rPr lang="en-US" smtClean="0"/>
              <a:pPr>
                <a:defRPr/>
              </a:pPr>
              <a:t>2</a:t>
            </a:fld>
            <a:endParaRPr lang="en-US"/>
          </a:p>
        </p:txBody>
      </p:sp>
    </p:spTree>
    <p:extLst>
      <p:ext uri="{BB962C8B-B14F-4D97-AF65-F5344CB8AC3E}">
        <p14:creationId xmlns:p14="http://schemas.microsoft.com/office/powerpoint/2010/main" val="4775015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p:cNvSpPr>
            <a:spLocks noGrp="1" noRot="1" noChangeAspect="1"/>
          </p:cNvSpPr>
          <p:nvPr>
            <p:ph type="sldImg"/>
          </p:nvPr>
        </p:nvSpPr>
        <p:spPr bwMode="auto">
          <a:noFill/>
          <a:ln>
            <a:solidFill>
              <a:srgbClr val="000000"/>
            </a:solidFill>
            <a:miter lim="800000"/>
            <a:headEnd/>
            <a:tailEnd/>
          </a:ln>
        </p:spPr>
      </p:sp>
      <p:sp>
        <p:nvSpPr>
          <p:cNvPr id="4608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 And…, you can read this next sequence yourself without looking at me… or we can chant it together….</a:t>
            </a:r>
          </a:p>
        </p:txBody>
      </p:sp>
      <p:sp>
        <p:nvSpPr>
          <p:cNvPr id="5427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7157154-7520-4E59-AA6E-F2E782F279DE}" type="slidenum">
              <a:rPr lang="en-US">
                <a:ea typeface="ＭＳ Ｐゴシック" pitchFamily="-123" charset="-128"/>
                <a:cs typeface="ＭＳ Ｐゴシック" pitchFamily="-123" charset="-128"/>
              </a:rPr>
              <a:pPr fontAlgn="base">
                <a:spcBef>
                  <a:spcPct val="0"/>
                </a:spcBef>
                <a:spcAft>
                  <a:spcPct val="0"/>
                </a:spcAft>
                <a:defRPr/>
              </a:pPr>
              <a:t>23</a:t>
            </a:fld>
            <a:endParaRPr lang="en-US">
              <a:ea typeface="ＭＳ Ｐゴシック" pitchFamily="-123" charset="-128"/>
              <a:cs typeface="ＭＳ Ｐゴシック" pitchFamily="-123"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p:cNvSpPr>
          <p:nvPr>
            <p:ph type="sldImg"/>
          </p:nvPr>
        </p:nvSpPr>
        <p:spPr bwMode="auto">
          <a:noFill/>
          <a:ln>
            <a:solidFill>
              <a:srgbClr val="000000"/>
            </a:solidFill>
            <a:miter lim="800000"/>
            <a:headEnd/>
            <a:tailEnd/>
          </a:ln>
        </p:spPr>
      </p:sp>
      <p:sp>
        <p:nvSpPr>
          <p:cNvPr id="4813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THINK</a:t>
            </a:r>
          </a:p>
        </p:txBody>
      </p:sp>
      <p:sp>
        <p:nvSpPr>
          <p:cNvPr id="5632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BEBC633-8D4E-4FD1-AD57-EED9C1B3BD76}" type="slidenum">
              <a:rPr lang="en-US">
                <a:ea typeface="ＭＳ Ｐゴシック" pitchFamily="-123" charset="-128"/>
                <a:cs typeface="ＭＳ Ｐゴシック" pitchFamily="-123" charset="-128"/>
              </a:rPr>
              <a:pPr fontAlgn="base">
                <a:spcBef>
                  <a:spcPct val="0"/>
                </a:spcBef>
                <a:spcAft>
                  <a:spcPct val="0"/>
                </a:spcAft>
                <a:defRPr/>
              </a:pPr>
              <a:t>24</a:t>
            </a:fld>
            <a:endParaRPr lang="en-US">
              <a:ea typeface="ＭＳ Ｐゴシック" pitchFamily="-123" charset="-128"/>
              <a:cs typeface="ＭＳ Ｐゴシック" pitchFamily="-123"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p:cNvSpPr>
            <a:spLocks noGrp="1" noRot="1" noChangeAspect="1"/>
          </p:cNvSpPr>
          <p:nvPr>
            <p:ph type="sldImg"/>
          </p:nvPr>
        </p:nvSpPr>
        <p:spPr bwMode="auto">
          <a:noFill/>
          <a:ln>
            <a:solidFill>
              <a:srgbClr val="000000"/>
            </a:solidFill>
            <a:miter lim="800000"/>
            <a:headEnd/>
            <a:tailEnd/>
          </a:ln>
        </p:spPr>
      </p:sp>
      <p:sp>
        <p:nvSpPr>
          <p:cNvPr id="5017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ABOUT…</a:t>
            </a:r>
          </a:p>
          <a:p>
            <a:pPr eaLnBrk="1" hangingPunct="1">
              <a:spcBef>
                <a:spcPct val="0"/>
              </a:spcBef>
            </a:pPr>
            <a:endParaRPr lang="en-US" smtClean="0"/>
          </a:p>
        </p:txBody>
      </p:sp>
      <p:sp>
        <p:nvSpPr>
          <p:cNvPr id="5837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A640837-7521-48D9-848B-61F5D5692B10}" type="slidenum">
              <a:rPr lang="en-US">
                <a:ea typeface="ＭＳ Ｐゴシック" pitchFamily="-123" charset="-128"/>
                <a:cs typeface="ＭＳ Ｐゴシック" pitchFamily="-123" charset="-128"/>
              </a:rPr>
              <a:pPr fontAlgn="base">
                <a:spcBef>
                  <a:spcPct val="0"/>
                </a:spcBef>
                <a:spcAft>
                  <a:spcPct val="0"/>
                </a:spcAft>
                <a:defRPr/>
              </a:pPr>
              <a:t>25</a:t>
            </a:fld>
            <a:endParaRPr lang="en-US">
              <a:ea typeface="ＭＳ Ｐゴシック" pitchFamily="-123" charset="-128"/>
              <a:cs typeface="ＭＳ Ｐゴシック" pitchFamily="-123"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Image Placeholder 1"/>
          <p:cNvSpPr>
            <a:spLocks noGrp="1" noRot="1" noChangeAspect="1"/>
          </p:cNvSpPr>
          <p:nvPr>
            <p:ph type="sldImg"/>
          </p:nvPr>
        </p:nvSpPr>
        <p:spPr bwMode="auto">
          <a:noFill/>
          <a:ln>
            <a:solidFill>
              <a:srgbClr val="000000"/>
            </a:solidFill>
            <a:miter lim="800000"/>
            <a:headEnd/>
            <a:tailEnd/>
          </a:ln>
        </p:spPr>
      </p:sp>
      <p:sp>
        <p:nvSpPr>
          <p:cNvPr id="5222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USING…</a:t>
            </a:r>
          </a:p>
        </p:txBody>
      </p:sp>
      <p:sp>
        <p:nvSpPr>
          <p:cNvPr id="6041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142D9B2-44CB-4F67-9FDA-F7D78EE88E0D}" type="slidenum">
              <a:rPr lang="en-US">
                <a:ea typeface="ＭＳ Ｐゴシック" pitchFamily="-123" charset="-128"/>
                <a:cs typeface="ＭＳ Ｐゴシック" pitchFamily="-123" charset="-128"/>
              </a:rPr>
              <a:pPr fontAlgn="base">
                <a:spcBef>
                  <a:spcPct val="0"/>
                </a:spcBef>
                <a:spcAft>
                  <a:spcPct val="0"/>
                </a:spcAft>
                <a:defRPr/>
              </a:pPr>
              <a:t>26</a:t>
            </a:fld>
            <a:endParaRPr lang="en-US">
              <a:ea typeface="ＭＳ Ｐゴシック" pitchFamily="-123" charset="-128"/>
              <a:cs typeface="ＭＳ Ｐゴシック" pitchFamily="-123"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p:cNvSpPr>
          <p:nvPr>
            <p:ph type="sldImg"/>
          </p:nvPr>
        </p:nvSpPr>
        <p:spPr bwMode="auto">
          <a:noFill/>
          <a:ln>
            <a:solidFill>
              <a:srgbClr val="000000"/>
            </a:solidFill>
            <a:miter lim="800000"/>
            <a:headEnd/>
            <a:tailEnd/>
          </a:ln>
        </p:spPr>
      </p:sp>
      <p:sp>
        <p:nvSpPr>
          <p:cNvPr id="5427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DARK…</a:t>
            </a:r>
          </a:p>
        </p:txBody>
      </p:sp>
      <p:sp>
        <p:nvSpPr>
          <p:cNvPr id="6246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E6ED1B1-DA17-43AD-AEFA-8A8AD9D7B2F7}" type="slidenum">
              <a:rPr lang="en-US">
                <a:ea typeface="ＭＳ Ｐゴシック" pitchFamily="-123" charset="-128"/>
                <a:cs typeface="ＭＳ Ｐゴシック" pitchFamily="-123" charset="-128"/>
              </a:rPr>
              <a:pPr fontAlgn="base">
                <a:spcBef>
                  <a:spcPct val="0"/>
                </a:spcBef>
                <a:spcAft>
                  <a:spcPct val="0"/>
                </a:spcAft>
                <a:defRPr/>
              </a:pPr>
              <a:t>27</a:t>
            </a:fld>
            <a:endParaRPr lang="en-US">
              <a:ea typeface="ＭＳ Ｐゴシック" pitchFamily="-123" charset="-128"/>
              <a:cs typeface="ＭＳ Ｐゴシック" pitchFamily="-123"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Slide Image Placeholder 1"/>
          <p:cNvSpPr>
            <a:spLocks noGrp="1" noRot="1" noChangeAspect="1"/>
          </p:cNvSpPr>
          <p:nvPr>
            <p:ph type="sldImg"/>
          </p:nvPr>
        </p:nvSpPr>
        <p:spPr bwMode="auto">
          <a:noFill/>
          <a:ln>
            <a:solidFill>
              <a:srgbClr val="000000"/>
            </a:solidFill>
            <a:miter lim="800000"/>
            <a:headEnd/>
            <a:tailEnd/>
          </a:ln>
        </p:spPr>
      </p:sp>
      <p:sp>
        <p:nvSpPr>
          <p:cNvPr id="5632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BACKGROUNDS…</a:t>
            </a:r>
          </a:p>
        </p:txBody>
      </p:sp>
      <p:sp>
        <p:nvSpPr>
          <p:cNvPr id="6451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1511498-8649-4901-A6E5-73F4A469066F}" type="slidenum">
              <a:rPr lang="en-US">
                <a:ea typeface="ＭＳ Ｐゴシック" pitchFamily="-123" charset="-128"/>
                <a:cs typeface="ＭＳ Ｐゴシック" pitchFamily="-123" charset="-128"/>
              </a:rPr>
              <a:pPr fontAlgn="base">
                <a:spcBef>
                  <a:spcPct val="0"/>
                </a:spcBef>
                <a:spcAft>
                  <a:spcPct val="0"/>
                </a:spcAft>
                <a:defRPr/>
              </a:pPr>
              <a:t>28</a:t>
            </a:fld>
            <a:endParaRPr lang="en-US">
              <a:ea typeface="ＭＳ Ｐゴシック" pitchFamily="-123" charset="-128"/>
              <a:cs typeface="ＭＳ Ｐゴシック" pitchFamily="-123"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Image Placeholder 1"/>
          <p:cNvSpPr>
            <a:spLocks noGrp="1" noRot="1" noChangeAspect="1"/>
          </p:cNvSpPr>
          <p:nvPr>
            <p:ph type="sldImg"/>
          </p:nvPr>
        </p:nvSpPr>
        <p:spPr bwMode="auto">
          <a:noFill/>
          <a:ln>
            <a:solidFill>
              <a:srgbClr val="000000"/>
            </a:solidFill>
            <a:miter lim="800000"/>
            <a:headEnd/>
            <a:tailEnd/>
          </a:ln>
        </p:spPr>
      </p:sp>
      <p:sp>
        <p:nvSpPr>
          <p:cNvPr id="5837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TO REDUCE</a:t>
            </a:r>
          </a:p>
        </p:txBody>
      </p:sp>
      <p:sp>
        <p:nvSpPr>
          <p:cNvPr id="6656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04864E5-D3A4-4CA0-B2BF-3F438C8A340F}" type="slidenum">
              <a:rPr lang="en-US">
                <a:ea typeface="ＭＳ Ｐゴシック" pitchFamily="-123" charset="-128"/>
                <a:cs typeface="ＭＳ Ｐゴシック" pitchFamily="-123" charset="-128"/>
              </a:rPr>
              <a:pPr fontAlgn="base">
                <a:spcBef>
                  <a:spcPct val="0"/>
                </a:spcBef>
                <a:spcAft>
                  <a:spcPct val="0"/>
                </a:spcAft>
                <a:defRPr/>
              </a:pPr>
              <a:t>29</a:t>
            </a:fld>
            <a:endParaRPr lang="en-US">
              <a:ea typeface="ＭＳ Ｐゴシック" pitchFamily="-123" charset="-128"/>
              <a:cs typeface="ＭＳ Ｐゴシック" pitchFamily="-123"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p:cNvSpPr>
          <p:nvPr>
            <p:ph type="sldImg"/>
          </p:nvPr>
        </p:nvSpPr>
        <p:spPr bwMode="auto">
          <a:noFill/>
          <a:ln>
            <a:solidFill>
              <a:srgbClr val="000000"/>
            </a:solidFill>
            <a:miter lim="800000"/>
            <a:headEnd/>
            <a:tailEnd/>
          </a:ln>
        </p:spPr>
      </p:sp>
      <p:sp>
        <p:nvSpPr>
          <p:cNvPr id="6041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GLARE!!</a:t>
            </a:r>
          </a:p>
          <a:p>
            <a:pPr eaLnBrk="1" hangingPunct="1">
              <a:spcBef>
                <a:spcPct val="0"/>
              </a:spcBef>
            </a:pPr>
            <a:endParaRPr lang="en-US" dirty="0" smtClean="0"/>
          </a:p>
          <a:p>
            <a:pPr eaLnBrk="1" hangingPunct="1">
              <a:spcBef>
                <a:spcPct val="0"/>
              </a:spcBef>
            </a:pPr>
            <a:r>
              <a:rPr lang="en-US" dirty="0" smtClean="0"/>
              <a:t>(That’s what we prefer, but I will caution you</a:t>
            </a:r>
            <a:r>
              <a:rPr lang="en-US" baseline="0" dirty="0" smtClean="0"/>
              <a:t> that some researchers do prefer light backgrounds, they do consume less ink in printing out – so – if you have the time you can optimize one version of your presentation for projection, and another for printing…)    NEXT…</a:t>
            </a:r>
            <a:endParaRPr lang="en-US" dirty="0" smtClean="0"/>
          </a:p>
        </p:txBody>
      </p:sp>
      <p:sp>
        <p:nvSpPr>
          <p:cNvPr id="6861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9ADB7CC-36FC-4497-83C3-D46409776B06}" type="slidenum">
              <a:rPr lang="en-US">
                <a:ea typeface="ＭＳ Ｐゴシック" pitchFamily="-123" charset="-128"/>
                <a:cs typeface="ＭＳ Ｐゴシック" pitchFamily="-123" charset="-128"/>
              </a:rPr>
              <a:pPr fontAlgn="base">
                <a:spcBef>
                  <a:spcPct val="0"/>
                </a:spcBef>
                <a:spcAft>
                  <a:spcPct val="0"/>
                </a:spcAft>
                <a:defRPr/>
              </a:pPr>
              <a:t>30</a:t>
            </a:fld>
            <a:endParaRPr lang="en-US">
              <a:ea typeface="ＭＳ Ｐゴシック" pitchFamily="-123" charset="-128"/>
              <a:cs typeface="ＭＳ Ｐゴシック" pitchFamily="-123" charset="-128"/>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p:cNvSpPr>
            <a:spLocks noGrp="1" noRot="1" noChangeAspect="1"/>
          </p:cNvSpPr>
          <p:nvPr>
            <p:ph type="sldImg"/>
          </p:nvPr>
        </p:nvSpPr>
        <p:spPr bwMode="auto">
          <a:noFill/>
          <a:ln>
            <a:solidFill>
              <a:srgbClr val="000000"/>
            </a:solidFill>
            <a:miter lim="800000"/>
            <a:headEnd/>
            <a:tailEnd/>
          </a:ln>
        </p:spPr>
      </p:sp>
      <p:sp>
        <p:nvSpPr>
          <p:cNvPr id="6451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Try to use your slides as ….</a:t>
            </a:r>
          </a:p>
        </p:txBody>
      </p:sp>
      <p:sp>
        <p:nvSpPr>
          <p:cNvPr id="7270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876266E-5178-43C7-9AAF-0235375023BD}" type="slidenum">
              <a:rPr lang="en-US">
                <a:ea typeface="ＭＳ Ｐゴシック" pitchFamily="-123" charset="-128"/>
                <a:cs typeface="ＭＳ Ｐゴシック" pitchFamily="-123" charset="-128"/>
              </a:rPr>
              <a:pPr fontAlgn="base">
                <a:spcBef>
                  <a:spcPct val="0"/>
                </a:spcBef>
                <a:spcAft>
                  <a:spcPct val="0"/>
                </a:spcAft>
                <a:defRPr/>
              </a:pPr>
              <a:t>31</a:t>
            </a:fld>
            <a:endParaRPr lang="en-US">
              <a:ea typeface="ＭＳ Ｐゴシック" pitchFamily="-123" charset="-128"/>
              <a:cs typeface="ＭＳ Ｐゴシック" pitchFamily="-123"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Slide Image Placeholder 1"/>
          <p:cNvSpPr>
            <a:spLocks noGrp="1" noRot="1" noChangeAspect="1"/>
          </p:cNvSpPr>
          <p:nvPr>
            <p:ph type="sldImg"/>
          </p:nvPr>
        </p:nvSpPr>
        <p:spPr bwMode="auto">
          <a:noFill/>
          <a:ln>
            <a:solidFill>
              <a:srgbClr val="000000"/>
            </a:solidFill>
            <a:miter lim="800000"/>
            <a:headEnd/>
            <a:tailEnd/>
          </a:ln>
        </p:spPr>
      </p:sp>
      <p:sp>
        <p:nvSpPr>
          <p:cNvPr id="6656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…as evidence</a:t>
            </a:r>
            <a:r>
              <a:rPr lang="en-US" baseline="0" dirty="0" smtClean="0"/>
              <a:t> </a:t>
            </a:r>
            <a:r>
              <a:rPr lang="en-US" dirty="0" smtClean="0"/>
              <a:t>or illustrations for your talk…  </a:t>
            </a:r>
          </a:p>
          <a:p>
            <a:pPr marL="0" marR="0" indent="0" algn="l" defTabSz="457200" rtl="0" eaLnBrk="1" fontAlgn="base" latinLnBrk="0" hangingPunct="1">
              <a:lnSpc>
                <a:spcPct val="100000"/>
              </a:lnSpc>
              <a:spcBef>
                <a:spcPct val="0"/>
              </a:spcBef>
              <a:spcAft>
                <a:spcPct val="0"/>
              </a:spcAft>
              <a:buClrTx/>
              <a:buSzTx/>
              <a:buFontTx/>
              <a:buNone/>
              <a:tabLst/>
              <a:defRPr/>
            </a:pPr>
            <a:r>
              <a:rPr lang="en-US" dirty="0" smtClean="0"/>
              <a:t> (..and you can read the</a:t>
            </a:r>
            <a:r>
              <a:rPr lang="en-US" baseline="0" dirty="0" smtClean="0"/>
              <a:t> rest of this sequence</a:t>
            </a:r>
            <a:r>
              <a:rPr lang="en-US" dirty="0" smtClean="0"/>
              <a:t> yourself….)</a:t>
            </a:r>
          </a:p>
          <a:p>
            <a:pPr eaLnBrk="1" hangingPunct="1">
              <a:spcBef>
                <a:spcPct val="0"/>
              </a:spcBef>
            </a:pPr>
            <a:endParaRPr lang="en-US" dirty="0" smtClean="0"/>
          </a:p>
        </p:txBody>
      </p:sp>
      <p:sp>
        <p:nvSpPr>
          <p:cNvPr id="7475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66E88BF-62E1-4F7A-B0CB-3C8EF9C5F29A}" type="slidenum">
              <a:rPr lang="en-US">
                <a:ea typeface="ＭＳ Ｐゴシック" pitchFamily="-123" charset="-128"/>
                <a:cs typeface="ＭＳ Ｐゴシック" pitchFamily="-123" charset="-128"/>
              </a:rPr>
              <a:pPr fontAlgn="base">
                <a:spcBef>
                  <a:spcPct val="0"/>
                </a:spcBef>
                <a:spcAft>
                  <a:spcPct val="0"/>
                </a:spcAft>
                <a:defRPr/>
              </a:pPr>
              <a:t>32</a:t>
            </a:fld>
            <a:endParaRPr lang="en-US">
              <a:ea typeface="ＭＳ Ｐゴシック" pitchFamily="-123" charset="-128"/>
              <a:cs typeface="ＭＳ Ｐゴシック" pitchFamily="-123"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p:cNvSpPr>
          <p:nvPr>
            <p:ph type="sldImg"/>
          </p:nvPr>
        </p:nvSpPr>
        <p:spPr bwMode="auto">
          <a:noFill/>
          <a:ln>
            <a:solidFill>
              <a:srgbClr val="000000"/>
            </a:solidFill>
            <a:miter lim="800000"/>
            <a:headEnd/>
            <a:tailEnd/>
          </a:ln>
        </p:spPr>
      </p:sp>
      <p:sp>
        <p:nvSpPr>
          <p:cNvPr id="17410" name="Notes Placeholder 2"/>
          <p:cNvSpPr>
            <a:spLocks noGrp="1"/>
          </p:cNvSpPr>
          <p:nvPr>
            <p:ph type="body" idx="1"/>
          </p:nvPr>
        </p:nvSpPr>
        <p:spPr bwMode="auto">
          <a:noFill/>
        </p:spPr>
        <p:txBody>
          <a:bodyPr wrap="square" numCol="1" anchor="t" anchorCtr="0" compatLnSpc="1">
            <a:prstTxWarp prst="textNoShape">
              <a:avLst/>
            </a:prstTxWarp>
          </a:bodyPr>
          <a:lstStyle/>
          <a:p>
            <a:pPr lvl="1" eaLnBrk="1" hangingPunct="1">
              <a:spcBef>
                <a:spcPct val="0"/>
              </a:spcBef>
            </a:pPr>
            <a:r>
              <a:rPr lang="en-US" sz="1400" dirty="0" smtClean="0"/>
              <a:t>So now,</a:t>
            </a:r>
            <a:r>
              <a:rPr lang="en-US" sz="1400" baseline="0" dirty="0" smtClean="0"/>
              <a:t> we’re going to talk briefly about making and using slides. </a:t>
            </a:r>
          </a:p>
          <a:p>
            <a:pPr lvl="1" eaLnBrk="1" hangingPunct="1">
              <a:spcBef>
                <a:spcPct val="0"/>
              </a:spcBef>
            </a:pPr>
            <a:r>
              <a:rPr lang="en-US" sz="1400" dirty="0" smtClean="0"/>
              <a:t>First</a:t>
            </a:r>
            <a:r>
              <a:rPr lang="en-US" sz="1400" baseline="0" dirty="0" smtClean="0"/>
              <a:t> point I want to make is to a</a:t>
            </a:r>
            <a:r>
              <a:rPr lang="en-US" sz="1400" dirty="0" smtClean="0"/>
              <a:t>lways try to remember to darken the lights shining</a:t>
            </a:r>
            <a:r>
              <a:rPr lang="en-US" sz="1400" baseline="0" dirty="0" smtClean="0"/>
              <a:t> on the screen if you can – because it’ll be a lot easier for the audience to see all the effort you put in to them. </a:t>
            </a:r>
          </a:p>
          <a:p>
            <a:pPr lvl="1" eaLnBrk="1" hangingPunct="1">
              <a:spcBef>
                <a:spcPct val="0"/>
              </a:spcBef>
            </a:pPr>
            <a:endParaRPr lang="en-US" sz="1400" baseline="0" dirty="0" smtClean="0"/>
          </a:p>
          <a:p>
            <a:pPr lvl="1" eaLnBrk="1" hangingPunct="1">
              <a:spcBef>
                <a:spcPct val="0"/>
              </a:spcBef>
            </a:pPr>
            <a:endParaRPr lang="en-US" sz="1400" dirty="0" smtClean="0"/>
          </a:p>
        </p:txBody>
      </p:sp>
      <p:sp>
        <p:nvSpPr>
          <p:cNvPr id="1741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14D7B06-ADA7-4941-82BE-6EC75DFE1851}" type="slidenum">
              <a:rPr lang="en-US">
                <a:ea typeface="ＭＳ Ｐゴシック" pitchFamily="-123" charset="-128"/>
                <a:cs typeface="ＭＳ Ｐゴシック" pitchFamily="-123" charset="-128"/>
              </a:rPr>
              <a:pPr fontAlgn="base">
                <a:spcBef>
                  <a:spcPct val="0"/>
                </a:spcBef>
                <a:spcAft>
                  <a:spcPct val="0"/>
                </a:spcAft>
                <a:defRPr/>
              </a:pPr>
              <a:t>12</a:t>
            </a:fld>
            <a:endParaRPr lang="en-US">
              <a:ea typeface="ＭＳ Ｐゴシック" pitchFamily="-123" charset="-128"/>
              <a:cs typeface="ＭＳ Ｐゴシック" pitchFamily="-123"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Slide Image Placeholder 1"/>
          <p:cNvSpPr>
            <a:spLocks noGrp="1" noRot="1" noChangeAspect="1"/>
          </p:cNvSpPr>
          <p:nvPr>
            <p:ph type="sldImg"/>
          </p:nvPr>
        </p:nvSpPr>
        <p:spPr bwMode="auto">
          <a:noFill/>
          <a:ln>
            <a:solidFill>
              <a:srgbClr val="000000"/>
            </a:solidFill>
            <a:miter lim="800000"/>
            <a:headEnd/>
            <a:tailEnd/>
          </a:ln>
        </p:spPr>
      </p:sp>
      <p:sp>
        <p:nvSpPr>
          <p:cNvPr id="6861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7680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340C051-89AB-4B30-B9F9-12A506B9304A}" type="slidenum">
              <a:rPr lang="en-US">
                <a:ea typeface="ＭＳ Ｐゴシック" pitchFamily="-123" charset="-128"/>
                <a:cs typeface="ＭＳ Ｐゴシック" pitchFamily="-123" charset="-128"/>
              </a:rPr>
              <a:pPr fontAlgn="base">
                <a:spcBef>
                  <a:spcPct val="0"/>
                </a:spcBef>
                <a:spcAft>
                  <a:spcPct val="0"/>
                </a:spcAft>
                <a:defRPr/>
              </a:pPr>
              <a:t>33</a:t>
            </a:fld>
            <a:endParaRPr lang="en-US">
              <a:ea typeface="ＭＳ Ｐゴシック" pitchFamily="-123" charset="-128"/>
              <a:cs typeface="ＭＳ Ｐゴシック" pitchFamily="-123"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Slide Image Placeholder 1"/>
          <p:cNvSpPr>
            <a:spLocks noGrp="1" noRot="1" noChangeAspect="1"/>
          </p:cNvSpPr>
          <p:nvPr>
            <p:ph type="sldImg"/>
          </p:nvPr>
        </p:nvSpPr>
        <p:spPr bwMode="auto">
          <a:noFill/>
          <a:ln>
            <a:solidFill>
              <a:srgbClr val="000000"/>
            </a:solidFill>
            <a:miter lim="800000"/>
            <a:headEnd/>
            <a:tailEnd/>
          </a:ln>
        </p:spPr>
      </p:sp>
      <p:sp>
        <p:nvSpPr>
          <p:cNvPr id="7577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Instead ….</a:t>
            </a:r>
          </a:p>
        </p:txBody>
      </p:sp>
      <p:sp>
        <p:nvSpPr>
          <p:cNvPr id="8397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CBC8D53-4107-4B97-A0A0-8B25C1EAEFBF}" type="slidenum">
              <a:rPr lang="en-US">
                <a:ea typeface="ＭＳ Ｐゴシック" pitchFamily="-123" charset="-128"/>
                <a:cs typeface="ＭＳ Ｐゴシック" pitchFamily="-123" charset="-128"/>
              </a:rPr>
              <a:pPr fontAlgn="base">
                <a:spcBef>
                  <a:spcPct val="0"/>
                </a:spcBef>
                <a:spcAft>
                  <a:spcPct val="0"/>
                </a:spcAft>
                <a:defRPr/>
              </a:pPr>
              <a:t>39</a:t>
            </a:fld>
            <a:endParaRPr lang="en-US">
              <a:ea typeface="ＭＳ Ｐゴシック" pitchFamily="-123" charset="-128"/>
              <a:cs typeface="ＭＳ Ｐゴシック" pitchFamily="-123" charset="-128"/>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p:cNvSpPr>
          <p:nvPr>
            <p:ph type="sldImg"/>
          </p:nvPr>
        </p:nvSpPr>
        <p:spPr bwMode="auto">
          <a:noFill/>
          <a:ln>
            <a:solidFill>
              <a:srgbClr val="000000"/>
            </a:solidFill>
            <a:miter lim="800000"/>
            <a:headEnd/>
            <a:tailEnd/>
          </a:ln>
        </p:spPr>
      </p:sp>
      <p:sp>
        <p:nvSpPr>
          <p:cNvPr id="21506" name="Notes Placeholder 2"/>
          <p:cNvSpPr>
            <a:spLocks noGrp="1"/>
          </p:cNvSpPr>
          <p:nvPr>
            <p:ph type="body" idx="1"/>
          </p:nvPr>
        </p:nvSpPr>
        <p:spPr bwMode="auto">
          <a:noFill/>
        </p:spPr>
        <p:txBody>
          <a:bodyPr wrap="square" numCol="1" anchor="t" anchorCtr="0" compatLnSpc="1">
            <a:prstTxWarp prst="textNoShape">
              <a:avLst/>
            </a:prstTxWarp>
          </a:bodyPr>
          <a:lstStyle/>
          <a:p>
            <a:pPr lvl="2" eaLnBrk="1" hangingPunct="1">
              <a:spcBef>
                <a:spcPct val="0"/>
              </a:spcBef>
            </a:pPr>
            <a:r>
              <a:rPr lang="en-US" b="1" dirty="0" smtClean="0"/>
              <a:t>Now, I’m going to go back to that issue about cramming too</a:t>
            </a:r>
            <a:r>
              <a:rPr lang="en-US" b="1" baseline="0" dirty="0" smtClean="0"/>
              <a:t> much in a single slide.</a:t>
            </a:r>
          </a:p>
          <a:p>
            <a:pPr lvl="2" eaLnBrk="1" hangingPunct="1">
              <a:spcBef>
                <a:spcPct val="0"/>
              </a:spcBef>
            </a:pPr>
            <a:r>
              <a:rPr lang="en-US" b="1" baseline="0" dirty="0" smtClean="0"/>
              <a:t>Usually this happens because you feel you should be conservative with the total number of slides you use, or because…</a:t>
            </a:r>
            <a:endParaRPr lang="en-US" dirty="0" smtClean="0"/>
          </a:p>
          <a:p>
            <a:pPr eaLnBrk="1" hangingPunct="1">
              <a:spcBef>
                <a:spcPct val="0"/>
              </a:spcBef>
            </a:pPr>
            <a:endParaRPr lang="en-US" dirty="0" smtClean="0"/>
          </a:p>
        </p:txBody>
      </p:sp>
      <p:sp>
        <p:nvSpPr>
          <p:cNvPr id="2150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D97BFFB-B82E-435A-8CBD-212755271BA1}" type="slidenum">
              <a:rPr lang="en-US">
                <a:ea typeface="ＭＳ Ｐゴシック" pitchFamily="-123" charset="-128"/>
                <a:cs typeface="ＭＳ Ｐゴシック" pitchFamily="-123" charset="-128"/>
              </a:rPr>
              <a:pPr fontAlgn="base">
                <a:spcBef>
                  <a:spcPct val="0"/>
                </a:spcBef>
                <a:spcAft>
                  <a:spcPct val="0"/>
                </a:spcAft>
                <a:defRPr/>
              </a:pPr>
              <a:t>40</a:t>
            </a:fld>
            <a:endParaRPr lang="en-US">
              <a:ea typeface="ＭＳ Ｐゴシック" pitchFamily="-123" charset="-128"/>
              <a:cs typeface="ＭＳ Ｐゴシック" pitchFamily="-123" charset="-128"/>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p:cNvSpPr>
          <p:nvPr>
            <p:ph type="sldImg"/>
          </p:nvPr>
        </p:nvSpPr>
        <p:spPr bwMode="auto">
          <a:noFill/>
          <a:ln>
            <a:solidFill>
              <a:srgbClr val="000000"/>
            </a:solidFill>
            <a:miter lim="800000"/>
            <a:headEnd/>
            <a:tailEnd/>
          </a:ln>
        </p:spPr>
      </p:sp>
      <p:sp>
        <p:nvSpPr>
          <p:cNvPr id="23554" name="Notes Placeholder 2"/>
          <p:cNvSpPr>
            <a:spLocks noGrp="1"/>
          </p:cNvSpPr>
          <p:nvPr>
            <p:ph type="body" idx="1"/>
          </p:nvPr>
        </p:nvSpPr>
        <p:spPr bwMode="auto">
          <a:noFill/>
        </p:spPr>
        <p:txBody>
          <a:bodyPr wrap="square" numCol="1" anchor="t" anchorCtr="0" compatLnSpc="1">
            <a:prstTxWarp prst="textNoShape">
              <a:avLst/>
            </a:prstTxWarp>
          </a:bodyPr>
          <a:lstStyle/>
          <a:p>
            <a:pPr lvl="2" eaLnBrk="1" hangingPunct="1">
              <a:spcBef>
                <a:spcPct val="0"/>
              </a:spcBef>
            </a:pPr>
            <a:r>
              <a:rPr lang="en-US" dirty="0" smtClean="0"/>
              <a:t>…when you are</a:t>
            </a:r>
            <a:r>
              <a:rPr lang="en-US" baseline="0" dirty="0" smtClean="0"/>
              <a:t> making the slides, y</a:t>
            </a:r>
            <a:r>
              <a:rPr lang="en-US" dirty="0" smtClean="0"/>
              <a:t>ou’re sitting right in front of your computer screen, and it’s easy to read even the smallest font. HOWEVER…</a:t>
            </a:r>
          </a:p>
        </p:txBody>
      </p:sp>
      <p:sp>
        <p:nvSpPr>
          <p:cNvPr id="2355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BE31542-AB58-4C63-9B18-E03BB08262E9}" type="slidenum">
              <a:rPr lang="en-US">
                <a:ea typeface="ＭＳ Ｐゴシック" pitchFamily="-123" charset="-128"/>
                <a:cs typeface="ＭＳ Ｐゴシック" pitchFamily="-123" charset="-128"/>
              </a:rPr>
              <a:pPr fontAlgn="base">
                <a:spcBef>
                  <a:spcPct val="0"/>
                </a:spcBef>
                <a:spcAft>
                  <a:spcPct val="0"/>
                </a:spcAft>
                <a:defRPr/>
              </a:pPr>
              <a:t>41</a:t>
            </a:fld>
            <a:endParaRPr lang="en-US">
              <a:ea typeface="ＭＳ Ｐゴシック" pitchFamily="-123" charset="-128"/>
              <a:cs typeface="ＭＳ Ｐゴシック" pitchFamily="-123" charset="-128"/>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When your</a:t>
            </a:r>
            <a:r>
              <a:rPr lang="en-US" baseline="0" dirty="0" smtClean="0"/>
              <a:t> slide is projected in front of a roomful of people, it can be very difficult for them to see what you so painstakingly crafted.  </a:t>
            </a:r>
          </a:p>
          <a:p>
            <a:endParaRPr lang="en-US" baseline="0" dirty="0" smtClean="0"/>
          </a:p>
          <a:p>
            <a:r>
              <a:rPr lang="en-US" baseline="0" dirty="0" smtClean="0"/>
              <a:t>(</a:t>
            </a:r>
            <a:r>
              <a:rPr lang="en-US" b="0" i="1" baseline="0" dirty="0" smtClean="0"/>
              <a:t>Optional demonstration with laser pointer)  Some people try to make up for this by using laser pointers, but having a squiggly red or green light can make it even harder to see what’s on the slide.  </a:t>
            </a:r>
          </a:p>
          <a:p>
            <a:endParaRPr lang="en-US" baseline="0" dirty="0" smtClean="0"/>
          </a:p>
        </p:txBody>
      </p:sp>
      <p:sp>
        <p:nvSpPr>
          <p:cNvPr id="4" name="Slide Number Placeholder 3"/>
          <p:cNvSpPr>
            <a:spLocks noGrp="1"/>
          </p:cNvSpPr>
          <p:nvPr>
            <p:ph type="sldNum" sz="quarter" idx="10"/>
          </p:nvPr>
        </p:nvSpPr>
        <p:spPr/>
        <p:txBody>
          <a:bodyPr/>
          <a:lstStyle/>
          <a:p>
            <a:pPr>
              <a:defRPr/>
            </a:pPr>
            <a:fld id="{6DD51242-3960-4BCB-9A2D-909F4381105F}" type="slidenum">
              <a:rPr lang="en-US" smtClean="0"/>
              <a:pPr>
                <a:defRPr/>
              </a:pPr>
              <a:t>42</a:t>
            </a:fld>
            <a:endParaRPr lang="en-US"/>
          </a:p>
        </p:txBody>
      </p:sp>
    </p:spTree>
    <p:extLst>
      <p:ext uri="{BB962C8B-B14F-4D97-AF65-F5344CB8AC3E}">
        <p14:creationId xmlns:p14="http://schemas.microsoft.com/office/powerpoint/2010/main" val="202640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baseline="0" dirty="0" smtClean="0"/>
              <a:t>A slide like this might work printed on a page in your hand-outs, but not with a live audience.  Which sometimes means you need to make a different presentation for printing than for projecting.  </a:t>
            </a:r>
          </a:p>
          <a:p>
            <a:endParaRPr lang="en-US" baseline="0" dirty="0" smtClean="0"/>
          </a:p>
          <a:p>
            <a:r>
              <a:rPr lang="en-US" baseline="0" dirty="0" smtClean="0"/>
              <a:t>Now you may notice, if you can see any of the details, that this slide contains a succession of images, each one zooming in on a detail in a previous image.  So one obvious solution is to split up the information between several slides in sequence.  You could do the same thing for the steps of your experimental procedures, but here it is for this diagram of an MRM.  And, by the way, anyone know what an MFM is?</a:t>
            </a:r>
            <a:endParaRPr lang="en-US" dirty="0" smtClean="0"/>
          </a:p>
        </p:txBody>
      </p:sp>
      <p:sp>
        <p:nvSpPr>
          <p:cNvPr id="3584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13400F9-361C-4C90-AF15-75467CE11D95}" type="slidenum">
              <a:rPr lang="en-US">
                <a:ea typeface="ＭＳ Ｐゴシック" pitchFamily="-123" charset="-128"/>
                <a:cs typeface="ＭＳ Ｐゴシック" pitchFamily="-123" charset="-128"/>
              </a:rPr>
              <a:pPr fontAlgn="base">
                <a:spcBef>
                  <a:spcPct val="0"/>
                </a:spcBef>
                <a:spcAft>
                  <a:spcPct val="0"/>
                </a:spcAft>
                <a:defRPr/>
              </a:pPr>
              <a:t>43</a:t>
            </a:fld>
            <a:endParaRPr lang="en-US">
              <a:ea typeface="ＭＳ Ｐゴシック" pitchFamily="-123" charset="-128"/>
              <a:cs typeface="ＭＳ Ｐゴシック" pitchFamily="-123" charset="-128"/>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let’s say we give the first</a:t>
            </a:r>
            <a:r>
              <a:rPr lang="en-US" baseline="0" dirty="0" smtClean="0"/>
              <a:t> slide in the sequence a title you can decipher even if you are not already an MFM enthusiast.  This one serves as the overview slide, showing the entire apparatus, in its corner in the lab.  </a:t>
            </a:r>
            <a:r>
              <a:rPr lang="en-US" dirty="0" smtClean="0"/>
              <a:t>Next you can zoom in with your audience to a</a:t>
            </a:r>
            <a:r>
              <a:rPr lang="en-US" baseline="0" dirty="0" smtClean="0"/>
              <a:t> close-up of the microscope head, indicated by the red oval.</a:t>
            </a:r>
            <a:endParaRPr lang="en-US" dirty="0" smtClean="0"/>
          </a:p>
        </p:txBody>
      </p:sp>
      <p:sp>
        <p:nvSpPr>
          <p:cNvPr id="4" name="Slide Number Placeholder 3"/>
          <p:cNvSpPr>
            <a:spLocks noGrp="1"/>
          </p:cNvSpPr>
          <p:nvPr>
            <p:ph type="sldNum" sz="quarter" idx="10"/>
          </p:nvPr>
        </p:nvSpPr>
        <p:spPr/>
        <p:txBody>
          <a:bodyPr/>
          <a:lstStyle/>
          <a:p>
            <a:pPr>
              <a:defRPr/>
            </a:pPr>
            <a:fld id="{6DD51242-3960-4BCB-9A2D-909F4381105F}" type="slidenum">
              <a:rPr lang="en-US" smtClean="0"/>
              <a:pPr>
                <a:defRPr/>
              </a:pPr>
              <a:t>44</a:t>
            </a:fld>
            <a:endParaRPr lang="en-US"/>
          </a:p>
        </p:txBody>
      </p:sp>
    </p:spTree>
    <p:extLst>
      <p:ext uri="{BB962C8B-B14F-4D97-AF65-F5344CB8AC3E}">
        <p14:creationId xmlns:p14="http://schemas.microsoft.com/office/powerpoint/2010/main" val="29538812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dirty="0" smtClean="0"/>
              <a:t>You may spend</a:t>
            </a:r>
            <a:r>
              <a:rPr lang="en-US" baseline="0" dirty="0" smtClean="0"/>
              <a:t> some time here explaining the different parts of the microscope head close-up, and then guide your audience on into an expanded view of the Interferometer…</a:t>
            </a:r>
            <a:endParaRPr lang="en-US" dirty="0"/>
          </a:p>
        </p:txBody>
      </p:sp>
      <p:sp>
        <p:nvSpPr>
          <p:cNvPr id="4" name="Slide Number Placeholder 3"/>
          <p:cNvSpPr>
            <a:spLocks noGrp="1"/>
          </p:cNvSpPr>
          <p:nvPr>
            <p:ph type="sldNum" sz="quarter" idx="10"/>
          </p:nvPr>
        </p:nvSpPr>
        <p:spPr/>
        <p:txBody>
          <a:bodyPr/>
          <a:lstStyle/>
          <a:p>
            <a:pPr>
              <a:defRPr/>
            </a:pPr>
            <a:fld id="{6DD51242-3960-4BCB-9A2D-909F4381105F}" type="slidenum">
              <a:rPr lang="en-US" smtClean="0"/>
              <a:pPr>
                <a:defRPr/>
              </a:pPr>
              <a:t>45</a:t>
            </a:fld>
            <a:endParaRPr lang="en-US"/>
          </a:p>
        </p:txBody>
      </p:sp>
    </p:spTree>
    <p:extLst>
      <p:ext uri="{BB962C8B-B14F-4D97-AF65-F5344CB8AC3E}">
        <p14:creationId xmlns:p14="http://schemas.microsoft.com/office/powerpoint/2010/main" val="422264946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dirty="0" smtClean="0"/>
              <a:t>At this</a:t>
            </a:r>
            <a:r>
              <a:rPr lang="en-US" baseline="0" dirty="0" smtClean="0"/>
              <a:t> stage of the tour, you can begin to introduce your audience to the inner workings of the heart of the device, </a:t>
            </a:r>
            <a:endParaRPr lang="en-US" dirty="0"/>
          </a:p>
        </p:txBody>
      </p:sp>
      <p:sp>
        <p:nvSpPr>
          <p:cNvPr id="4" name="Slide Number Placeholder 3"/>
          <p:cNvSpPr>
            <a:spLocks noGrp="1"/>
          </p:cNvSpPr>
          <p:nvPr>
            <p:ph type="sldNum" sz="quarter" idx="10"/>
          </p:nvPr>
        </p:nvSpPr>
        <p:spPr/>
        <p:txBody>
          <a:bodyPr/>
          <a:lstStyle/>
          <a:p>
            <a:pPr>
              <a:defRPr/>
            </a:pPr>
            <a:fld id="{6DD51242-3960-4BCB-9A2D-909F4381105F}" type="slidenum">
              <a:rPr lang="en-US" smtClean="0"/>
              <a:pPr>
                <a:defRPr/>
              </a:pPr>
              <a:t>46</a:t>
            </a:fld>
            <a:endParaRPr lang="en-US"/>
          </a:p>
        </p:txBody>
      </p:sp>
    </p:spTree>
    <p:extLst>
      <p:ext uri="{BB962C8B-B14F-4D97-AF65-F5344CB8AC3E}">
        <p14:creationId xmlns:p14="http://schemas.microsoft.com/office/powerpoint/2010/main" val="13939542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baseline="0" dirty="0" smtClean="0"/>
              <a:t>…the 50 micron wide cantilever … the simple little device that enables the entire apparatus to detect the tiniest magnetic force.</a:t>
            </a:r>
            <a:endParaRPr lang="en-US" dirty="0" smtClean="0"/>
          </a:p>
          <a:p>
            <a:pPr marL="0" marR="0" indent="0" algn="l" defTabSz="457200" rtl="0" eaLnBrk="0" fontAlgn="base" latinLnBrk="0" hangingPunct="0">
              <a:lnSpc>
                <a:spcPct val="100000"/>
              </a:lnSpc>
              <a:spcBef>
                <a:spcPct val="30000"/>
              </a:spcBef>
              <a:spcAft>
                <a:spcPct val="0"/>
              </a:spcAft>
              <a:buClrTx/>
              <a:buSzTx/>
              <a:buFontTx/>
              <a:buNone/>
              <a:tabLst/>
              <a:defRPr/>
            </a:pPr>
            <a:r>
              <a:rPr lang="en-US" baseline="0" dirty="0" smtClean="0"/>
              <a:t> </a:t>
            </a:r>
          </a:p>
          <a:p>
            <a:pPr marL="0" marR="0" indent="0" algn="l" defTabSz="457200" rtl="0" eaLnBrk="0" fontAlgn="base" latinLnBrk="0" hangingPunct="0">
              <a:lnSpc>
                <a:spcPct val="100000"/>
              </a:lnSpc>
              <a:spcBef>
                <a:spcPct val="30000"/>
              </a:spcBef>
              <a:spcAft>
                <a:spcPct val="0"/>
              </a:spcAft>
              <a:buClrTx/>
              <a:buSzTx/>
              <a:buFontTx/>
              <a:buNone/>
              <a:tabLst/>
              <a:defRPr/>
            </a:pPr>
            <a:r>
              <a:rPr lang="en-US" baseline="0" dirty="0" smtClean="0"/>
              <a:t>Now…don’t you feel like you got a more interesting tour of this Magnetic Force Microscope than you got from ….</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6DD51242-3960-4BCB-9A2D-909F4381105F}" type="slidenum">
              <a:rPr lang="en-US" smtClean="0"/>
              <a:pPr>
                <a:defRPr/>
              </a:pPr>
              <a:t>47</a:t>
            </a:fld>
            <a:endParaRPr lang="en-US"/>
          </a:p>
        </p:txBody>
      </p:sp>
    </p:spTree>
    <p:extLst>
      <p:ext uri="{BB962C8B-B14F-4D97-AF65-F5344CB8AC3E}">
        <p14:creationId xmlns:p14="http://schemas.microsoft.com/office/powerpoint/2010/main" val="3823088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p:cNvSpPr>
            <a:spLocks noGrp="1" noRot="1" noChangeAspect="1"/>
          </p:cNvSpPr>
          <p:nvPr>
            <p:ph type="sldImg"/>
          </p:nvPr>
        </p:nvSpPr>
        <p:spPr bwMode="auto">
          <a:noFill/>
          <a:ln>
            <a:solidFill>
              <a:srgbClr val="000000"/>
            </a:solidFill>
            <a:miter lim="800000"/>
            <a:headEnd/>
            <a:tailEnd/>
          </a:ln>
        </p:spPr>
      </p:sp>
      <p:sp>
        <p:nvSpPr>
          <p:cNvPr id="1945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Alright,</a:t>
            </a:r>
            <a:r>
              <a:rPr lang="en-US" baseline="0" dirty="0" smtClean="0"/>
              <a:t> first we’ll talk a bit about slide design, and I can sum up all the </a:t>
            </a:r>
            <a:r>
              <a:rPr lang="en-US" dirty="0" smtClean="0"/>
              <a:t>best advice in one single phrase:  </a:t>
            </a:r>
          </a:p>
          <a:p>
            <a:pPr marL="0" lvl="1" eaLnBrk="1" hangingPunct="1">
              <a:spcBef>
                <a:spcPct val="0"/>
              </a:spcBef>
            </a:pPr>
            <a:r>
              <a:rPr lang="en-US" dirty="0" smtClean="0"/>
              <a:t>Design your slides so your audience can get one single clear message from each one.</a:t>
            </a:r>
          </a:p>
          <a:p>
            <a:pPr eaLnBrk="1" hangingPunct="1">
              <a:spcBef>
                <a:spcPct val="0"/>
              </a:spcBef>
            </a:pPr>
            <a:endParaRPr lang="en-US" dirty="0" smtClean="0"/>
          </a:p>
        </p:txBody>
      </p:sp>
      <p:sp>
        <p:nvSpPr>
          <p:cNvPr id="1945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8EB9C3D-B31B-4186-808A-7FE8875CDC6C}" type="slidenum">
              <a:rPr lang="en-US">
                <a:ea typeface="ＭＳ Ｐゴシック" pitchFamily="-123" charset="-128"/>
                <a:cs typeface="ＭＳ Ｐゴシック" pitchFamily="-123" charset="-128"/>
              </a:rPr>
              <a:pPr fontAlgn="base">
                <a:spcBef>
                  <a:spcPct val="0"/>
                </a:spcBef>
                <a:spcAft>
                  <a:spcPct val="0"/>
                </a:spcAft>
                <a:defRPr/>
              </a:pPr>
              <a:t>13</a:t>
            </a:fld>
            <a:endParaRPr lang="en-US">
              <a:ea typeface="ＭＳ Ｐゴシック" pitchFamily="-123" charset="-128"/>
              <a:cs typeface="ＭＳ Ｐゴシック" pitchFamily="-123" charset="-128"/>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...this slide?</a:t>
            </a:r>
          </a:p>
          <a:p>
            <a:pPr eaLnBrk="1" hangingPunct="1">
              <a:spcBef>
                <a:spcPct val="0"/>
              </a:spcBef>
            </a:pPr>
            <a:endParaRPr lang="en-US" dirty="0" smtClean="0"/>
          </a:p>
          <a:p>
            <a:pPr eaLnBrk="1" hangingPunct="1">
              <a:spcBef>
                <a:spcPct val="0"/>
              </a:spcBef>
            </a:pPr>
            <a:r>
              <a:rPr lang="en-US" dirty="0" smtClean="0"/>
              <a:t>This would be fine if it was printed in front of you on a hand-out or in a book,</a:t>
            </a:r>
            <a:r>
              <a:rPr lang="en-US" baseline="0" dirty="0" smtClean="0"/>
              <a:t> but the sequence we just toured through is much more pleasing for an audience seated in a room.</a:t>
            </a:r>
            <a:endParaRPr lang="en-US" dirty="0" smtClean="0"/>
          </a:p>
          <a:p>
            <a:pPr eaLnBrk="1" hangingPunct="1">
              <a:spcBef>
                <a:spcPct val="0"/>
              </a:spcBef>
            </a:pPr>
            <a:endParaRPr lang="en-US" dirty="0" smtClean="0"/>
          </a:p>
          <a:p>
            <a:pPr eaLnBrk="1" hangingPunct="1">
              <a:spcBef>
                <a:spcPct val="0"/>
              </a:spcBef>
            </a:pPr>
            <a:r>
              <a:rPr lang="en-US" dirty="0" smtClean="0"/>
              <a:t>And,</a:t>
            </a:r>
            <a:r>
              <a:rPr lang="en-US" baseline="0" dirty="0" smtClean="0"/>
              <a:t> o</a:t>
            </a:r>
            <a:r>
              <a:rPr lang="en-US" dirty="0" smtClean="0"/>
              <a:t>ne more thing</a:t>
            </a:r>
            <a:r>
              <a:rPr lang="en-US" baseline="0" dirty="0" smtClean="0"/>
              <a:t> about details and data on slides….  </a:t>
            </a:r>
            <a:endParaRPr lang="en-US" dirty="0" smtClean="0"/>
          </a:p>
        </p:txBody>
      </p:sp>
      <p:sp>
        <p:nvSpPr>
          <p:cNvPr id="3584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13400F9-361C-4C90-AF15-75467CE11D95}" type="slidenum">
              <a:rPr lang="en-US">
                <a:ea typeface="ＭＳ Ｐゴシック" pitchFamily="-123" charset="-128"/>
                <a:cs typeface="ＭＳ Ｐゴシック" pitchFamily="-123" charset="-128"/>
              </a:rPr>
              <a:pPr fontAlgn="base">
                <a:spcBef>
                  <a:spcPct val="0"/>
                </a:spcBef>
                <a:spcAft>
                  <a:spcPct val="0"/>
                </a:spcAft>
                <a:defRPr/>
              </a:pPr>
              <a:t>48</a:t>
            </a:fld>
            <a:endParaRPr lang="en-US">
              <a:ea typeface="ＭＳ Ｐゴシック" pitchFamily="-123" charset="-128"/>
              <a:cs typeface="ＭＳ Ｐゴシック" pitchFamily="-123" charset="-128"/>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Placeholder 2"/>
          <p:cNvSpPr>
            <a:spLocks noGrp="1" noRot="1" noChangeAspect="1" noChangeArrowheads="1"/>
          </p:cNvSpPr>
          <p:nvPr>
            <p:ph type="sldImg"/>
          </p:nvPr>
        </p:nvSpPr>
        <p:spPr bwMode="auto">
          <a:xfrm>
            <a:off x="1144588" y="687388"/>
            <a:ext cx="4572000" cy="3429000"/>
          </a:xfrm>
          <a:solidFill>
            <a:srgbClr val="FFFFFF"/>
          </a:solidFill>
          <a:ln>
            <a:solidFill>
              <a:srgbClr val="000000"/>
            </a:solidFill>
            <a:miter lim="800000"/>
            <a:headEnd/>
            <a:tailEnd/>
          </a:ln>
        </p:spPr>
      </p:sp>
      <p:sp>
        <p:nvSpPr>
          <p:cNvPr id="32770" name="Placeholder 3"/>
          <p:cNvSpPr>
            <a:spLocks noGrp="1" noChangeArrowheads="1"/>
          </p:cNvSpPr>
          <p:nvPr>
            <p:ph type="body" idx="1"/>
          </p:nvPr>
        </p:nvSpPr>
        <p:spPr bwMode="auto">
          <a:xfrm>
            <a:off x="685800" y="4344988"/>
            <a:ext cx="5486400" cy="4111625"/>
          </a:xfrm>
          <a:solidFill>
            <a:srgbClr val="FFFFFF"/>
          </a:solidFill>
          <a:ln>
            <a:solidFill>
              <a:srgbClr val="000000"/>
            </a:solidFill>
            <a:miter lim="800000"/>
            <a:headEnd/>
            <a:tailEnd/>
          </a:ln>
        </p:spPr>
        <p:txBody>
          <a:bodyPr wrap="square" numCol="1" anchor="t" anchorCtr="0" compatLnSpc="1">
            <a:prstTxWarp prst="textNoShape">
              <a:avLst/>
            </a:prstTxWarp>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dirty="0" smtClean="0"/>
              <a:t>It can be hard for your audience to absorb the particulars of the data on a slide like this.  So unless you’re going to zoom in close and point</a:t>
            </a:r>
            <a:r>
              <a:rPr lang="en-US" baseline="0" dirty="0" smtClean="0"/>
              <a:t> out the details, you may just want to summarize your data in the presentation, and only include this slide in the written report of print out of your presentation.  Now,  powerpoint has a tool that allows you to skip over  slides  you don’t want to use in your live presentation…</a:t>
            </a:r>
            <a:endParaRPr lang="en-US" dirty="0" smtClean="0"/>
          </a:p>
          <a:p>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It’s called “Hide Slide” and it’s found in the Slide Show menu.</a:t>
            </a:r>
            <a:r>
              <a:rPr lang="en-US" baseline="0" dirty="0" smtClean="0"/>
              <a:t>  Click that in advance, when you’re preparing your talk, and this slide won’t appear on the screen as you’re running through your slides.</a:t>
            </a:r>
          </a:p>
          <a:p>
            <a:endParaRPr lang="en-US" dirty="0"/>
          </a:p>
        </p:txBody>
      </p:sp>
      <p:sp>
        <p:nvSpPr>
          <p:cNvPr id="4" name="Slide Number Placeholder 3"/>
          <p:cNvSpPr>
            <a:spLocks noGrp="1"/>
          </p:cNvSpPr>
          <p:nvPr>
            <p:ph type="sldNum" sz="quarter" idx="10"/>
          </p:nvPr>
        </p:nvSpPr>
        <p:spPr/>
        <p:txBody>
          <a:bodyPr/>
          <a:lstStyle/>
          <a:p>
            <a:pPr>
              <a:defRPr/>
            </a:pPr>
            <a:fld id="{6DD51242-3960-4BCB-9A2D-909F4381105F}" type="slidenum">
              <a:rPr lang="en-US" smtClean="0"/>
              <a:pPr>
                <a:defRPr/>
              </a:pPr>
              <a:t>50</a:t>
            </a:fld>
            <a:endParaRPr lang="en-US"/>
          </a:p>
        </p:txBody>
      </p:sp>
    </p:spTree>
    <p:extLst>
      <p:ext uri="{BB962C8B-B14F-4D97-AF65-F5344CB8AC3E}">
        <p14:creationId xmlns:p14="http://schemas.microsoft.com/office/powerpoint/2010/main" val="325091821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Slide Image Placeholder 1"/>
          <p:cNvSpPr>
            <a:spLocks noGrp="1" noRot="1" noChangeAspect="1"/>
          </p:cNvSpPr>
          <p:nvPr>
            <p:ph type="sldImg"/>
          </p:nvPr>
        </p:nvSpPr>
        <p:spPr bwMode="auto">
          <a:noFill/>
          <a:ln>
            <a:solidFill>
              <a:srgbClr val="000000"/>
            </a:solidFill>
            <a:miter lim="800000"/>
            <a:headEnd/>
            <a:tailEnd/>
          </a:ln>
        </p:spPr>
      </p:sp>
      <p:sp>
        <p:nvSpPr>
          <p:cNvPr id="78850" name="Notes Placeholder 2"/>
          <p:cNvSpPr>
            <a:spLocks noGrp="1"/>
          </p:cNvSpPr>
          <p:nvPr>
            <p:ph type="body" idx="1"/>
          </p:nvPr>
        </p:nvSpPr>
        <p:spPr bwMode="auto">
          <a:noFill/>
        </p:spPr>
        <p:txBody>
          <a:bodyPr wrap="square" numCol="1" anchor="t" anchorCtr="0" compatLnSpc="1">
            <a:prstTxWarp prst="textNoShape">
              <a:avLst/>
            </a:prstTxWarp>
          </a:bodyPr>
          <a:lstStyle/>
          <a:p>
            <a:pPr lvl="1" eaLnBrk="1" hangingPunct="1">
              <a:spcBef>
                <a:spcPct val="0"/>
              </a:spcBef>
            </a:pPr>
            <a:r>
              <a:rPr lang="en-US" dirty="0" smtClean="0"/>
              <a:t>Another very useful tool that powerpoint has is called Presenter</a:t>
            </a:r>
            <a:r>
              <a:rPr lang="en-US" baseline="0" dirty="0" smtClean="0"/>
              <a:t> Tools or in some versions, Presenter Tools.  I’ve been using it throughout this ppt presenation. If I were Dr. X, I could see my notes here on my computer, and also see what slide was coming next, without having to turn my back to you or read my bullet points off my own slide.   </a:t>
            </a:r>
            <a:endParaRPr lang="en-US" dirty="0" smtClean="0"/>
          </a:p>
        </p:txBody>
      </p:sp>
      <p:sp>
        <p:nvSpPr>
          <p:cNvPr id="8704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0B731F9-017D-4D19-BC5A-108095A49F1F}" type="slidenum">
              <a:rPr lang="en-US">
                <a:ea typeface="ＭＳ Ｐゴシック" pitchFamily="-123" charset="-128"/>
                <a:cs typeface="ＭＳ Ｐゴシック" pitchFamily="-123" charset="-128"/>
              </a:rPr>
              <a:pPr fontAlgn="base">
                <a:spcBef>
                  <a:spcPct val="0"/>
                </a:spcBef>
                <a:spcAft>
                  <a:spcPct val="0"/>
                </a:spcAft>
                <a:defRPr/>
              </a:pPr>
              <a:t>51</a:t>
            </a:fld>
            <a:endParaRPr lang="en-US">
              <a:ea typeface="ＭＳ Ｐゴシック" pitchFamily="-123" charset="-128"/>
              <a:cs typeface="ＭＳ Ｐゴシック" pitchFamily="-123" charset="-128"/>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Slide Image Placeholder 1"/>
          <p:cNvSpPr>
            <a:spLocks noGrp="1" noRot="1" noChangeAspect="1"/>
          </p:cNvSpPr>
          <p:nvPr>
            <p:ph type="sldImg"/>
          </p:nvPr>
        </p:nvSpPr>
        <p:spPr bwMode="auto">
          <a:noFill/>
          <a:ln>
            <a:solidFill>
              <a:srgbClr val="000000"/>
            </a:solidFill>
            <a:miter lim="800000"/>
            <a:headEnd/>
            <a:tailEnd/>
          </a:ln>
        </p:spPr>
      </p:sp>
      <p:sp>
        <p:nvSpPr>
          <p:cNvPr id="80898" name="Notes Placeholder 2"/>
          <p:cNvSpPr>
            <a:spLocks noGrp="1"/>
          </p:cNvSpPr>
          <p:nvPr>
            <p:ph type="body" idx="1"/>
          </p:nvPr>
        </p:nvSpPr>
        <p:spPr bwMode="auto">
          <a:noFill/>
        </p:spPr>
        <p:txBody>
          <a:bodyPr wrap="square" numCol="1" anchor="t" anchorCtr="0" compatLnSpc="1">
            <a:prstTxWarp prst="textNoShape">
              <a:avLst/>
            </a:prstTxWarp>
          </a:bodyPr>
          <a:lstStyle/>
          <a:p>
            <a:pPr lvl="1" eaLnBrk="1" hangingPunct="1">
              <a:spcBef>
                <a:spcPct val="0"/>
              </a:spcBef>
            </a:pPr>
            <a:r>
              <a:rPr lang="en-US" dirty="0" smtClean="0"/>
              <a:t>I might decide to present an outline at the beginning of my talk and then</a:t>
            </a:r>
            <a:r>
              <a:rPr lang="en-US" baseline="0" dirty="0" smtClean="0"/>
              <a:t> </a:t>
            </a:r>
            <a:r>
              <a:rPr lang="en-US" dirty="0" smtClean="0"/>
              <a:t>to follow up with section headers that are more visual. </a:t>
            </a:r>
          </a:p>
          <a:p>
            <a:pPr lvl="1" eaLnBrk="1" hangingPunct="1">
              <a:spcBef>
                <a:spcPct val="0"/>
              </a:spcBef>
            </a:pPr>
            <a:endParaRPr lang="en-US" dirty="0" smtClean="0"/>
          </a:p>
        </p:txBody>
      </p:sp>
      <p:sp>
        <p:nvSpPr>
          <p:cNvPr id="8909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0570635-A6B4-4D07-87DE-13C47F142251}" type="slidenum">
              <a:rPr lang="en-US">
                <a:ea typeface="ＭＳ Ｐゴシック" pitchFamily="-123" charset="-128"/>
                <a:cs typeface="ＭＳ Ｐゴシック" pitchFamily="-123" charset="-128"/>
              </a:rPr>
              <a:pPr fontAlgn="base">
                <a:spcBef>
                  <a:spcPct val="0"/>
                </a:spcBef>
                <a:spcAft>
                  <a:spcPct val="0"/>
                </a:spcAft>
                <a:defRPr/>
              </a:pPr>
              <a:t>52</a:t>
            </a:fld>
            <a:endParaRPr lang="en-US">
              <a:ea typeface="ＭＳ Ｐゴシック" pitchFamily="-123" charset="-128"/>
              <a:cs typeface="ＭＳ Ｐゴシック" pitchFamily="-123" charset="-128"/>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Slide Image Placeholder 1"/>
          <p:cNvSpPr>
            <a:spLocks noGrp="1" noRot="1" noChangeAspect="1"/>
          </p:cNvSpPr>
          <p:nvPr>
            <p:ph type="sldImg"/>
          </p:nvPr>
        </p:nvSpPr>
        <p:spPr bwMode="auto">
          <a:noFill/>
          <a:ln>
            <a:solidFill>
              <a:srgbClr val="000000"/>
            </a:solidFill>
            <a:miter lim="800000"/>
            <a:headEnd/>
            <a:tailEnd/>
          </a:ln>
        </p:spPr>
      </p:sp>
      <p:sp>
        <p:nvSpPr>
          <p:cNvPr id="82946" name="Notes Placeholder 2"/>
          <p:cNvSpPr>
            <a:spLocks noGrp="1"/>
          </p:cNvSpPr>
          <p:nvPr>
            <p:ph type="body" idx="1"/>
          </p:nvPr>
        </p:nvSpPr>
        <p:spPr bwMode="auto">
          <a:noFill/>
        </p:spPr>
        <p:txBody>
          <a:bodyPr wrap="square" numCol="1" anchor="t" anchorCtr="0" compatLnSpc="1">
            <a:prstTxWarp prst="textNoShape">
              <a:avLst/>
            </a:prstTxWarp>
          </a:bodyPr>
          <a:lstStyle/>
          <a:p>
            <a:pPr lvl="2" eaLnBrk="1" hangingPunct="1">
              <a:spcBef>
                <a:spcPct val="0"/>
              </a:spcBef>
            </a:pPr>
            <a:endParaRPr lang="en-US" dirty="0" smtClean="0"/>
          </a:p>
          <a:p>
            <a:pPr lvl="2" eaLnBrk="1" hangingPunct="1">
              <a:spcBef>
                <a:spcPct val="0"/>
              </a:spcBef>
            </a:pPr>
            <a:r>
              <a:rPr lang="en-US" dirty="0" smtClean="0"/>
              <a:t>“The problem with solar panels can be summed up in four words…”</a:t>
            </a:r>
          </a:p>
        </p:txBody>
      </p:sp>
      <p:sp>
        <p:nvSpPr>
          <p:cNvPr id="9113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FC59A94-B9C0-494A-B524-FDBE065210A3}" type="slidenum">
              <a:rPr lang="en-US">
                <a:ea typeface="ＭＳ Ｐゴシック" pitchFamily="-123" charset="-128"/>
                <a:cs typeface="ＭＳ Ｐゴシック" pitchFamily="-123" charset="-128"/>
              </a:rPr>
              <a:pPr fontAlgn="base">
                <a:spcBef>
                  <a:spcPct val="0"/>
                </a:spcBef>
                <a:spcAft>
                  <a:spcPct val="0"/>
                </a:spcAft>
                <a:defRPr/>
              </a:pPr>
              <a:t>53</a:t>
            </a:fld>
            <a:endParaRPr lang="en-US">
              <a:ea typeface="ＭＳ Ｐゴシック" pitchFamily="-123" charset="-128"/>
              <a:cs typeface="ＭＳ Ｐゴシック" pitchFamily="-123" charset="-128"/>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p:cNvSpPr>
            <a:spLocks noGrp="1" noRot="1" noChangeAspect="1"/>
          </p:cNvSpPr>
          <p:nvPr>
            <p:ph type="sldImg"/>
          </p:nvPr>
        </p:nvSpPr>
        <p:spPr bwMode="auto">
          <a:noFill/>
          <a:ln>
            <a:solidFill>
              <a:srgbClr val="000000"/>
            </a:solidFill>
            <a:miter lim="800000"/>
            <a:headEnd/>
            <a:tailEnd/>
          </a:ln>
        </p:spPr>
      </p:sp>
      <p:sp>
        <p:nvSpPr>
          <p:cNvPr id="84994" name="Notes Placeholder 2"/>
          <p:cNvSpPr>
            <a:spLocks noGrp="1"/>
          </p:cNvSpPr>
          <p:nvPr>
            <p:ph type="body" idx="1"/>
          </p:nvPr>
        </p:nvSpPr>
        <p:spPr bwMode="auto">
          <a:noFill/>
        </p:spPr>
        <p:txBody>
          <a:bodyPr wrap="square" numCol="1" anchor="t" anchorCtr="0" compatLnSpc="1">
            <a:prstTxWarp prst="textNoShape">
              <a:avLst/>
            </a:prstTxWarp>
          </a:bodyPr>
          <a:lstStyle/>
          <a:p>
            <a:pPr lvl="2" eaLnBrk="1" hangingPunct="1">
              <a:spcBef>
                <a:spcPct val="0"/>
              </a:spcBef>
            </a:pPr>
            <a:r>
              <a:rPr lang="en-US" dirty="0" smtClean="0"/>
              <a:t>Let’s talk about weight first.  </a:t>
            </a:r>
          </a:p>
          <a:p>
            <a:pPr lvl="2" eaLnBrk="1" hangingPunct="1">
              <a:spcBef>
                <a:spcPct val="0"/>
              </a:spcBef>
            </a:pPr>
            <a:endParaRPr lang="en-US" dirty="0" smtClean="0"/>
          </a:p>
          <a:p>
            <a:pPr lvl="1" eaLnBrk="1" hangingPunct="1">
              <a:spcBef>
                <a:spcPct val="0"/>
              </a:spcBef>
            </a:pPr>
            <a:endParaRPr lang="en-US" dirty="0" smtClean="0"/>
          </a:p>
        </p:txBody>
      </p:sp>
      <p:sp>
        <p:nvSpPr>
          <p:cNvPr id="9318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D157661-5DE6-458C-A9D6-0FD43B44A4B6}" type="slidenum">
              <a:rPr lang="en-US">
                <a:ea typeface="ＭＳ Ｐゴシック" pitchFamily="-123" charset="-128"/>
                <a:cs typeface="ＭＳ Ｐゴシック" pitchFamily="-123" charset="-128"/>
              </a:rPr>
              <a:pPr fontAlgn="base">
                <a:spcBef>
                  <a:spcPct val="0"/>
                </a:spcBef>
                <a:spcAft>
                  <a:spcPct val="0"/>
                </a:spcAft>
                <a:defRPr/>
              </a:pPr>
              <a:t>54</a:t>
            </a:fld>
            <a:endParaRPr lang="en-US">
              <a:ea typeface="ＭＳ Ｐゴシック" pitchFamily="-123" charset="-128"/>
              <a:cs typeface="ＭＳ Ｐゴシック" pitchFamily="-123" charset="-128"/>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p:cNvSpPr>
            <a:spLocks noGrp="1" noRot="1" noChangeAspect="1"/>
          </p:cNvSpPr>
          <p:nvPr>
            <p:ph type="sldImg"/>
          </p:nvPr>
        </p:nvSpPr>
        <p:spPr bwMode="auto">
          <a:noFill/>
          <a:ln>
            <a:solidFill>
              <a:srgbClr val="000000"/>
            </a:solidFill>
            <a:miter lim="800000"/>
            <a:headEnd/>
            <a:tailEnd/>
          </a:ln>
        </p:spPr>
      </p:sp>
      <p:sp>
        <p:nvSpPr>
          <p:cNvPr id="84994" name="Notes Placeholder 2"/>
          <p:cNvSpPr>
            <a:spLocks noGrp="1"/>
          </p:cNvSpPr>
          <p:nvPr>
            <p:ph type="body" idx="1"/>
          </p:nvPr>
        </p:nvSpPr>
        <p:spPr bwMode="auto">
          <a:noFill/>
        </p:spPr>
        <p:txBody>
          <a:bodyPr wrap="square" numCol="1" anchor="t" anchorCtr="0" compatLnSpc="1">
            <a:prstTxWarp prst="textNoShape">
              <a:avLst/>
            </a:prstTxWarp>
          </a:bodyPr>
          <a:lstStyle/>
          <a:p>
            <a:pPr lvl="2" eaLnBrk="1" hangingPunct="1">
              <a:spcBef>
                <a:spcPct val="0"/>
              </a:spcBef>
            </a:pPr>
            <a:endParaRPr lang="en-US" dirty="0" smtClean="0"/>
          </a:p>
          <a:p>
            <a:pPr lvl="1" eaLnBrk="1" hangingPunct="1">
              <a:spcBef>
                <a:spcPct val="0"/>
              </a:spcBef>
            </a:pPr>
            <a:endParaRPr lang="en-US" dirty="0" smtClean="0"/>
          </a:p>
        </p:txBody>
      </p:sp>
      <p:sp>
        <p:nvSpPr>
          <p:cNvPr id="9318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D157661-5DE6-458C-A9D6-0FD43B44A4B6}" type="slidenum">
              <a:rPr lang="en-US">
                <a:ea typeface="ＭＳ Ｐゴシック" pitchFamily="-123" charset="-128"/>
                <a:cs typeface="ＭＳ Ｐゴシック" pitchFamily="-123" charset="-128"/>
              </a:rPr>
              <a:pPr fontAlgn="base">
                <a:spcBef>
                  <a:spcPct val="0"/>
                </a:spcBef>
                <a:spcAft>
                  <a:spcPct val="0"/>
                </a:spcAft>
                <a:defRPr/>
              </a:pPr>
              <a:t>55</a:t>
            </a:fld>
            <a:endParaRPr lang="en-US">
              <a:ea typeface="ＭＳ Ｐゴシック" pitchFamily="-123" charset="-128"/>
              <a:cs typeface="ＭＳ Ｐゴシック" pitchFamily="-123" charset="-128"/>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p:cNvSpPr>
            <a:spLocks noGrp="1" noRot="1" noChangeAspect="1"/>
          </p:cNvSpPr>
          <p:nvPr>
            <p:ph type="sldImg"/>
          </p:nvPr>
        </p:nvSpPr>
        <p:spPr bwMode="auto">
          <a:noFill/>
          <a:ln>
            <a:solidFill>
              <a:srgbClr val="000000"/>
            </a:solidFill>
            <a:miter lim="800000"/>
            <a:headEnd/>
            <a:tailEnd/>
          </a:ln>
        </p:spPr>
      </p:sp>
      <p:sp>
        <p:nvSpPr>
          <p:cNvPr id="84994" name="Notes Placeholder 2"/>
          <p:cNvSpPr>
            <a:spLocks noGrp="1"/>
          </p:cNvSpPr>
          <p:nvPr>
            <p:ph type="body" idx="1"/>
          </p:nvPr>
        </p:nvSpPr>
        <p:spPr bwMode="auto">
          <a:noFill/>
        </p:spPr>
        <p:txBody>
          <a:bodyPr wrap="square" numCol="1" anchor="t" anchorCtr="0" compatLnSpc="1">
            <a:prstTxWarp prst="textNoShape">
              <a:avLst/>
            </a:prstTxWarp>
          </a:bodyPr>
          <a:lstStyle/>
          <a:p>
            <a:pPr lvl="2" eaLnBrk="1" hangingPunct="1">
              <a:spcBef>
                <a:spcPct val="0"/>
              </a:spcBef>
            </a:pPr>
            <a:endParaRPr lang="en-US" dirty="0" smtClean="0"/>
          </a:p>
          <a:p>
            <a:pPr lvl="1" eaLnBrk="1" hangingPunct="1">
              <a:spcBef>
                <a:spcPct val="0"/>
              </a:spcBef>
            </a:pPr>
            <a:endParaRPr lang="en-US" dirty="0" smtClean="0"/>
          </a:p>
        </p:txBody>
      </p:sp>
      <p:sp>
        <p:nvSpPr>
          <p:cNvPr id="9318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D157661-5DE6-458C-A9D6-0FD43B44A4B6}" type="slidenum">
              <a:rPr lang="en-US">
                <a:ea typeface="ＭＳ Ｐゴシック" pitchFamily="-123" charset="-128"/>
                <a:cs typeface="ＭＳ Ｐゴシック" pitchFamily="-123" charset="-128"/>
              </a:rPr>
              <a:pPr fontAlgn="base">
                <a:spcBef>
                  <a:spcPct val="0"/>
                </a:spcBef>
                <a:spcAft>
                  <a:spcPct val="0"/>
                </a:spcAft>
                <a:defRPr/>
              </a:pPr>
              <a:t>56</a:t>
            </a:fld>
            <a:endParaRPr lang="en-US">
              <a:ea typeface="ＭＳ Ｐゴシック" pitchFamily="-123" charset="-128"/>
              <a:cs typeface="ＭＳ Ｐゴシック" pitchFamily="-123" charset="-128"/>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Slide Image Placeholder 1"/>
          <p:cNvSpPr>
            <a:spLocks noGrp="1" noRot="1" noChangeAspect="1"/>
          </p:cNvSpPr>
          <p:nvPr>
            <p:ph type="sldImg"/>
          </p:nvPr>
        </p:nvSpPr>
        <p:spPr bwMode="auto">
          <a:noFill/>
          <a:ln>
            <a:solidFill>
              <a:srgbClr val="000000"/>
            </a:solidFill>
            <a:miter lim="800000"/>
            <a:headEnd/>
            <a:tailEnd/>
          </a:ln>
        </p:spPr>
      </p:sp>
      <p:sp>
        <p:nvSpPr>
          <p:cNvPr id="87042" name="Notes Placeholder 2"/>
          <p:cNvSpPr>
            <a:spLocks noGrp="1"/>
          </p:cNvSpPr>
          <p:nvPr>
            <p:ph type="body" idx="1"/>
          </p:nvPr>
        </p:nvSpPr>
        <p:spPr bwMode="auto">
          <a:noFill/>
          <a:ln>
            <a:solidFill>
              <a:srgbClr val="000000"/>
            </a:solidFill>
            <a:miter lim="800000"/>
            <a:headEnd/>
            <a:tailEnd/>
          </a:ln>
        </p:spPr>
        <p:txBody>
          <a:bodyPr wrap="square" numCol="1" anchor="t" anchorCtr="0" compatLnSpc="1">
            <a:prstTxWarp prst="textNoShape">
              <a:avLst/>
            </a:prstTxWarp>
          </a:bodyPr>
          <a:lstStyle/>
          <a:p>
            <a:pPr lvl="2" eaLnBrk="1" hangingPunct="1">
              <a:spcBef>
                <a:spcPct val="0"/>
              </a:spcBef>
            </a:pPr>
            <a:r>
              <a:rPr lang="en-US" dirty="0" smtClean="0"/>
              <a:t>…called</a:t>
            </a:r>
            <a:r>
              <a:rPr lang="en-US" baseline="0" dirty="0" smtClean="0"/>
              <a:t> “Presenter View,” or on some editions of Microsoft Office, “Presenter Tools.”  And it’s in the Slide Show or View menu.  What you see is this….</a:t>
            </a:r>
            <a:endParaRPr lang="en-US" dirty="0" smtClean="0"/>
          </a:p>
          <a:p>
            <a:pPr lvl="1" eaLnBrk="1" hangingPunct="1">
              <a:spcBef>
                <a:spcPct val="0"/>
              </a:spcBef>
            </a:pPr>
            <a:endParaRPr lang="en-US" dirty="0" smtClean="0"/>
          </a:p>
        </p:txBody>
      </p:sp>
      <p:sp>
        <p:nvSpPr>
          <p:cNvPr id="91139" name="Slide Number Placeholder 3"/>
          <p:cNvSpPr txBox="1">
            <a:spLocks noGrp="1"/>
          </p:cNvSpPr>
          <p:nvPr/>
        </p:nvSpPr>
        <p:spPr bwMode="auto">
          <a:xfrm>
            <a:off x="3884613" y="8685213"/>
            <a:ext cx="2971800" cy="457200"/>
          </a:xfrm>
          <a:prstGeom prst="rect">
            <a:avLst/>
          </a:prstGeom>
          <a:noFill/>
          <a:ln>
            <a:miter lim="800000"/>
            <a:headEnd/>
            <a:tailEnd/>
          </a:ln>
        </p:spPr>
        <p:txBody>
          <a:bodyPr anchor="b">
            <a:prstTxWarp prst="textNoShape">
              <a:avLst/>
            </a:prstTxWarp>
          </a:bodyPr>
          <a:lstStyle/>
          <a:p>
            <a:pPr algn="r">
              <a:defRPr/>
            </a:pPr>
            <a:fld id="{899A21E6-1304-4664-9F6B-1D7713EB3C5A}" type="slidenum">
              <a:rPr lang="en-US" sz="1200">
                <a:latin typeface="+mn-lt"/>
              </a:rPr>
              <a:pPr algn="r">
                <a:defRPr/>
              </a:pPr>
              <a:t>57</a:t>
            </a:fld>
            <a:endParaRPr lang="en-US" sz="1200">
              <a:latin typeface="+mn-lt"/>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p:cNvSpPr>
            <a:spLocks noGrp="1" noRot="1" noChangeAspect="1"/>
          </p:cNvSpPr>
          <p:nvPr>
            <p:ph type="sldImg"/>
          </p:nvPr>
        </p:nvSpPr>
        <p:spPr bwMode="auto">
          <a:noFill/>
          <a:ln>
            <a:solidFill>
              <a:srgbClr val="000000"/>
            </a:solidFill>
            <a:miter lim="800000"/>
            <a:headEnd/>
            <a:tailEnd/>
          </a:ln>
        </p:spPr>
      </p:sp>
      <p:sp>
        <p:nvSpPr>
          <p:cNvPr id="1945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Alright,</a:t>
            </a:r>
            <a:r>
              <a:rPr lang="en-US" baseline="0" dirty="0" smtClean="0"/>
              <a:t> first we’ll talk a bit about slide design, and I can sum up all the </a:t>
            </a:r>
            <a:r>
              <a:rPr lang="en-US" dirty="0" smtClean="0"/>
              <a:t>best advice in one single phrase:  </a:t>
            </a:r>
          </a:p>
          <a:p>
            <a:pPr marL="0" lvl="1" eaLnBrk="1" hangingPunct="1">
              <a:spcBef>
                <a:spcPct val="0"/>
              </a:spcBef>
            </a:pPr>
            <a:r>
              <a:rPr lang="en-US" dirty="0" smtClean="0"/>
              <a:t>Design your slides so your audience can get one single clear message from each one.</a:t>
            </a:r>
          </a:p>
          <a:p>
            <a:pPr eaLnBrk="1" hangingPunct="1">
              <a:spcBef>
                <a:spcPct val="0"/>
              </a:spcBef>
            </a:pPr>
            <a:endParaRPr lang="en-US" dirty="0" smtClean="0"/>
          </a:p>
        </p:txBody>
      </p:sp>
      <p:sp>
        <p:nvSpPr>
          <p:cNvPr id="1945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8EB9C3D-B31B-4186-808A-7FE8875CDC6C}" type="slidenum">
              <a:rPr lang="en-US">
                <a:ea typeface="ＭＳ Ｐゴシック" pitchFamily="-123" charset="-128"/>
                <a:cs typeface="ＭＳ Ｐゴシック" pitchFamily="-123" charset="-128"/>
              </a:rPr>
              <a:pPr fontAlgn="base">
                <a:spcBef>
                  <a:spcPct val="0"/>
                </a:spcBef>
                <a:spcAft>
                  <a:spcPct val="0"/>
                </a:spcAft>
                <a:defRPr/>
              </a:pPr>
              <a:t>14</a:t>
            </a:fld>
            <a:endParaRPr lang="en-US">
              <a:ea typeface="ＭＳ Ｐゴシック" pitchFamily="-123" charset="-128"/>
              <a:cs typeface="ＭＳ Ｐゴシック" pitchFamily="-123" charset="-128"/>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Slide Image Placeholder 1"/>
          <p:cNvSpPr>
            <a:spLocks noGrp="1" noRot="1" noChangeAspect="1"/>
          </p:cNvSpPr>
          <p:nvPr>
            <p:ph type="sldImg"/>
          </p:nvPr>
        </p:nvSpPr>
        <p:spPr bwMode="auto">
          <a:noFill/>
          <a:ln>
            <a:solidFill>
              <a:srgbClr val="000000"/>
            </a:solidFill>
            <a:miter lim="800000"/>
            <a:headEnd/>
            <a:tailEnd/>
          </a:ln>
        </p:spPr>
      </p:sp>
      <p:sp>
        <p:nvSpPr>
          <p:cNvPr id="89090" name="Notes Placeholder 2"/>
          <p:cNvSpPr>
            <a:spLocks noGrp="1"/>
          </p:cNvSpPr>
          <p:nvPr>
            <p:ph type="body" idx="1"/>
          </p:nvPr>
        </p:nvSpPr>
        <p:spPr bwMode="auto">
          <a:noFill/>
        </p:spPr>
        <p:txBody>
          <a:bodyPr wrap="square" numCol="1" anchor="t" anchorCtr="0" compatLnSpc="1">
            <a:prstTxWarp prst="textNoShape">
              <a:avLst/>
            </a:prstTxWarp>
          </a:bodyPr>
          <a:lstStyle/>
          <a:p>
            <a:pPr lvl="2" eaLnBrk="1" hangingPunct="1">
              <a:spcBef>
                <a:spcPct val="0"/>
              </a:spcBef>
            </a:pPr>
            <a:r>
              <a:rPr lang="en-US" dirty="0" smtClean="0"/>
              <a:t>It lets you see your notes for</a:t>
            </a:r>
            <a:r>
              <a:rPr lang="en-US" baseline="0" dirty="0" smtClean="0"/>
              <a:t> what you wanted to</a:t>
            </a:r>
            <a:r>
              <a:rPr lang="en-US" dirty="0" smtClean="0"/>
              <a:t> say when this</a:t>
            </a:r>
            <a:r>
              <a:rPr lang="en-US" baseline="0" dirty="0" smtClean="0"/>
              <a:t> slide is up on the screen</a:t>
            </a:r>
            <a:r>
              <a:rPr lang="en-US" dirty="0" smtClean="0"/>
              <a:t>, and cues you to the next slide that’s about to come up, so you can get your timing right.  But all the audience sees is</a:t>
            </a:r>
            <a:r>
              <a:rPr lang="en-US" baseline="0" dirty="0" smtClean="0"/>
              <a:t> the single slide up on the screen. </a:t>
            </a:r>
          </a:p>
          <a:p>
            <a:pPr lvl="2" eaLnBrk="1" hangingPunct="1">
              <a:spcBef>
                <a:spcPct val="0"/>
              </a:spcBef>
            </a:pPr>
            <a:r>
              <a:rPr lang="en-US" dirty="0" smtClean="0"/>
              <a:t>(You have to set up your monitors correctly</a:t>
            </a:r>
            <a:r>
              <a:rPr lang="en-US" baseline="0" dirty="0" smtClean="0"/>
              <a:t> – not to mirror - as well)</a:t>
            </a:r>
            <a:endParaRPr lang="en-US" dirty="0" smtClean="0"/>
          </a:p>
          <a:p>
            <a:pPr lvl="2" eaLnBrk="1" hangingPunct="1">
              <a:spcBef>
                <a:spcPct val="0"/>
              </a:spcBef>
            </a:pPr>
            <a:endParaRPr lang="en-US" dirty="0" smtClean="0"/>
          </a:p>
          <a:p>
            <a:pPr lvl="1" eaLnBrk="1" hangingPunct="1">
              <a:spcBef>
                <a:spcPct val="0"/>
              </a:spcBef>
            </a:pPr>
            <a:endParaRPr lang="en-US" dirty="0" smtClean="0"/>
          </a:p>
        </p:txBody>
      </p:sp>
      <p:sp>
        <p:nvSpPr>
          <p:cNvPr id="9728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79C0C48-53AA-40CD-8C42-EAE668FB9269}" type="slidenum">
              <a:rPr lang="en-US">
                <a:ea typeface="ＭＳ Ｐゴシック" pitchFamily="-123" charset="-128"/>
                <a:cs typeface="ＭＳ Ｐゴシック" pitchFamily="-123" charset="-128"/>
              </a:rPr>
              <a:pPr fontAlgn="base">
                <a:spcBef>
                  <a:spcPct val="0"/>
                </a:spcBef>
                <a:spcAft>
                  <a:spcPct val="0"/>
                </a:spcAft>
                <a:defRPr/>
              </a:pPr>
              <a:t>58</a:t>
            </a:fld>
            <a:endParaRPr lang="en-US">
              <a:ea typeface="ＭＳ Ｐゴシック" pitchFamily="-123" charset="-128"/>
              <a:cs typeface="ＭＳ Ｐゴシック" pitchFamily="-123" charset="-128"/>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Here’s what Presenter Tools looks like in</a:t>
            </a:r>
            <a:r>
              <a:rPr lang="en-US" baseline="0" dirty="0" smtClean="0"/>
              <a:t> some</a:t>
            </a:r>
            <a:r>
              <a:rPr lang="en-US" dirty="0" smtClean="0"/>
              <a:t> older versions of PPT.  </a:t>
            </a:r>
          </a:p>
          <a:p>
            <a:endParaRPr lang="en-US" baseline="0" dirty="0" smtClean="0"/>
          </a:p>
          <a:p>
            <a:r>
              <a:rPr lang="en-US" baseline="0" dirty="0" smtClean="0"/>
              <a:t>So, that’s all we have time for today.  The key take-home points are the following:</a:t>
            </a:r>
            <a:endParaRPr lang="en-US" dirty="0"/>
          </a:p>
        </p:txBody>
      </p:sp>
      <p:sp>
        <p:nvSpPr>
          <p:cNvPr id="4" name="Slide Number Placeholder 3"/>
          <p:cNvSpPr>
            <a:spLocks noGrp="1"/>
          </p:cNvSpPr>
          <p:nvPr>
            <p:ph type="sldNum" sz="quarter" idx="10"/>
          </p:nvPr>
        </p:nvSpPr>
        <p:spPr/>
        <p:txBody>
          <a:bodyPr/>
          <a:lstStyle/>
          <a:p>
            <a:pPr>
              <a:defRPr/>
            </a:pPr>
            <a:fld id="{6DD51242-3960-4BCB-9A2D-909F4381105F}" type="slidenum">
              <a:rPr lang="en-US" smtClean="0"/>
              <a:pPr>
                <a:defRPr/>
              </a:pPr>
              <a:t>59</a:t>
            </a:fld>
            <a:endParaRPr lang="en-US"/>
          </a:p>
        </p:txBody>
      </p:sp>
    </p:spTree>
    <p:extLst>
      <p:ext uri="{BB962C8B-B14F-4D97-AF65-F5344CB8AC3E}">
        <p14:creationId xmlns:p14="http://schemas.microsoft.com/office/powerpoint/2010/main" val="383785315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Slide Image Placeholder 1"/>
          <p:cNvSpPr>
            <a:spLocks noGrp="1" noRot="1" noChangeAspect="1"/>
          </p:cNvSpPr>
          <p:nvPr>
            <p:ph type="sldImg"/>
          </p:nvPr>
        </p:nvSpPr>
        <p:spPr bwMode="auto">
          <a:noFill/>
          <a:ln>
            <a:solidFill>
              <a:srgbClr val="000000"/>
            </a:solidFill>
            <a:miter lim="800000"/>
            <a:headEnd/>
            <a:tailEnd/>
          </a:ln>
        </p:spPr>
      </p:sp>
      <p:sp>
        <p:nvSpPr>
          <p:cNvPr id="92162" name="Notes Placeholder 2"/>
          <p:cNvSpPr>
            <a:spLocks noGrp="1"/>
          </p:cNvSpPr>
          <p:nvPr>
            <p:ph type="body" idx="1"/>
          </p:nvPr>
        </p:nvSpPr>
        <p:spPr bwMode="auto">
          <a:noFill/>
        </p:spPr>
        <p:txBody>
          <a:bodyPr wrap="square" numCol="1" anchor="t" anchorCtr="0" compatLnSpc="1">
            <a:prstTxWarp prst="textNoShape">
              <a:avLst/>
            </a:prstTxWarp>
          </a:bodyPr>
          <a:lstStyle/>
          <a:p>
            <a:pPr lvl="2" eaLnBrk="1" hangingPunct="1">
              <a:spcBef>
                <a:spcPct val="0"/>
              </a:spcBef>
            </a:pPr>
            <a:endParaRPr lang="en-US" dirty="0" smtClean="0"/>
          </a:p>
          <a:p>
            <a:pPr lvl="1" eaLnBrk="1" hangingPunct="1">
              <a:spcBef>
                <a:spcPct val="0"/>
              </a:spcBef>
            </a:pPr>
            <a:endParaRPr lang="en-US" dirty="0" smtClean="0"/>
          </a:p>
        </p:txBody>
      </p:sp>
      <p:sp>
        <p:nvSpPr>
          <p:cNvPr id="10137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C3606EA-D03D-4115-A902-1B64642EA395}" type="slidenum">
              <a:rPr lang="en-US">
                <a:ea typeface="ＭＳ Ｐゴシック" pitchFamily="-123" charset="-128"/>
                <a:cs typeface="ＭＳ Ｐゴシック" pitchFamily="-123" charset="-128"/>
              </a:rPr>
              <a:pPr fontAlgn="base">
                <a:spcBef>
                  <a:spcPct val="0"/>
                </a:spcBef>
                <a:spcAft>
                  <a:spcPct val="0"/>
                </a:spcAft>
                <a:defRPr/>
              </a:pPr>
              <a:t>60</a:t>
            </a:fld>
            <a:endParaRPr lang="en-US">
              <a:ea typeface="ＭＳ Ｐゴシック" pitchFamily="-123" charset="-128"/>
              <a:cs typeface="ＭＳ Ｐゴシック" pitchFamily="-123" charset="-128"/>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Slide Image Placeholder 1"/>
          <p:cNvSpPr>
            <a:spLocks noGrp="1" noRot="1" noChangeAspect="1"/>
          </p:cNvSpPr>
          <p:nvPr>
            <p:ph type="sldImg"/>
          </p:nvPr>
        </p:nvSpPr>
        <p:spPr bwMode="auto">
          <a:noFill/>
          <a:ln>
            <a:solidFill>
              <a:srgbClr val="000000"/>
            </a:solidFill>
            <a:miter lim="800000"/>
            <a:headEnd/>
            <a:tailEnd/>
          </a:ln>
        </p:spPr>
      </p:sp>
      <p:sp>
        <p:nvSpPr>
          <p:cNvPr id="92162" name="Notes Placeholder 2"/>
          <p:cNvSpPr>
            <a:spLocks noGrp="1"/>
          </p:cNvSpPr>
          <p:nvPr>
            <p:ph type="body" idx="1"/>
          </p:nvPr>
        </p:nvSpPr>
        <p:spPr bwMode="auto">
          <a:noFill/>
        </p:spPr>
        <p:txBody>
          <a:bodyPr wrap="square" numCol="1" anchor="t" anchorCtr="0" compatLnSpc="1">
            <a:prstTxWarp prst="textNoShape">
              <a:avLst/>
            </a:prstTxWarp>
          </a:bodyPr>
          <a:lstStyle/>
          <a:p>
            <a:pPr lvl="2" eaLnBrk="1" hangingPunct="1">
              <a:spcBef>
                <a:spcPct val="0"/>
              </a:spcBef>
            </a:pPr>
            <a:endParaRPr lang="en-US" dirty="0" smtClean="0"/>
          </a:p>
          <a:p>
            <a:pPr lvl="1" eaLnBrk="1" hangingPunct="1">
              <a:spcBef>
                <a:spcPct val="0"/>
              </a:spcBef>
            </a:pPr>
            <a:endParaRPr lang="en-US" dirty="0" smtClean="0"/>
          </a:p>
        </p:txBody>
      </p:sp>
      <p:sp>
        <p:nvSpPr>
          <p:cNvPr id="10137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C3606EA-D03D-4115-A902-1B64642EA395}" type="slidenum">
              <a:rPr lang="en-US">
                <a:ea typeface="ＭＳ Ｐゴシック" pitchFamily="-123" charset="-128"/>
                <a:cs typeface="ＭＳ Ｐゴシック" pitchFamily="-123" charset="-128"/>
              </a:rPr>
              <a:pPr fontAlgn="base">
                <a:spcBef>
                  <a:spcPct val="0"/>
                </a:spcBef>
                <a:spcAft>
                  <a:spcPct val="0"/>
                </a:spcAft>
                <a:defRPr/>
              </a:pPr>
              <a:t>61</a:t>
            </a:fld>
            <a:endParaRPr lang="en-US">
              <a:ea typeface="ＭＳ Ｐゴシック" pitchFamily="-123" charset="-128"/>
              <a:cs typeface="ＭＳ Ｐゴシック" pitchFamily="-123" charset="-128"/>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Slide Image Placeholder 1"/>
          <p:cNvSpPr>
            <a:spLocks noGrp="1" noRot="1" noChangeAspect="1"/>
          </p:cNvSpPr>
          <p:nvPr>
            <p:ph type="sldImg"/>
          </p:nvPr>
        </p:nvSpPr>
        <p:spPr bwMode="auto">
          <a:noFill/>
          <a:ln>
            <a:solidFill>
              <a:srgbClr val="000000"/>
            </a:solidFill>
            <a:miter lim="800000"/>
            <a:headEnd/>
            <a:tailEnd/>
          </a:ln>
        </p:spPr>
      </p:sp>
      <p:sp>
        <p:nvSpPr>
          <p:cNvPr id="92162" name="Notes Placeholder 2"/>
          <p:cNvSpPr>
            <a:spLocks noGrp="1"/>
          </p:cNvSpPr>
          <p:nvPr>
            <p:ph type="body" idx="1"/>
          </p:nvPr>
        </p:nvSpPr>
        <p:spPr bwMode="auto">
          <a:noFill/>
        </p:spPr>
        <p:txBody>
          <a:bodyPr wrap="square" numCol="1" anchor="t" anchorCtr="0" compatLnSpc="1">
            <a:prstTxWarp prst="textNoShape">
              <a:avLst/>
            </a:prstTxWarp>
          </a:bodyPr>
          <a:lstStyle/>
          <a:p>
            <a:pPr lvl="2" eaLnBrk="1" hangingPunct="1">
              <a:spcBef>
                <a:spcPct val="0"/>
              </a:spcBef>
            </a:pPr>
            <a:endParaRPr lang="en-US" dirty="0" smtClean="0"/>
          </a:p>
          <a:p>
            <a:pPr lvl="1" eaLnBrk="1" hangingPunct="1">
              <a:spcBef>
                <a:spcPct val="0"/>
              </a:spcBef>
            </a:pPr>
            <a:endParaRPr lang="en-US" dirty="0" smtClean="0"/>
          </a:p>
        </p:txBody>
      </p:sp>
      <p:sp>
        <p:nvSpPr>
          <p:cNvPr id="10137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C3606EA-D03D-4115-A902-1B64642EA395}" type="slidenum">
              <a:rPr lang="en-US">
                <a:ea typeface="ＭＳ Ｐゴシック" pitchFamily="-123" charset="-128"/>
                <a:cs typeface="ＭＳ Ｐゴシック" pitchFamily="-123" charset="-128"/>
              </a:rPr>
              <a:pPr fontAlgn="base">
                <a:spcBef>
                  <a:spcPct val="0"/>
                </a:spcBef>
                <a:spcAft>
                  <a:spcPct val="0"/>
                </a:spcAft>
                <a:defRPr/>
              </a:pPr>
              <a:t>62</a:t>
            </a:fld>
            <a:endParaRPr lang="en-US">
              <a:ea typeface="ＭＳ Ｐゴシック" pitchFamily="-123" charset="-128"/>
              <a:cs typeface="ＭＳ Ｐゴシック" pitchFamily="-123" charset="-128"/>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Slide Image Placeholder 1"/>
          <p:cNvSpPr>
            <a:spLocks noGrp="1" noRot="1" noChangeAspect="1"/>
          </p:cNvSpPr>
          <p:nvPr>
            <p:ph type="sldImg"/>
          </p:nvPr>
        </p:nvSpPr>
        <p:spPr bwMode="auto">
          <a:noFill/>
          <a:ln>
            <a:solidFill>
              <a:srgbClr val="000000"/>
            </a:solidFill>
            <a:miter lim="800000"/>
            <a:headEnd/>
            <a:tailEnd/>
          </a:ln>
        </p:spPr>
      </p:sp>
      <p:sp>
        <p:nvSpPr>
          <p:cNvPr id="92162" name="Notes Placeholder 2"/>
          <p:cNvSpPr>
            <a:spLocks noGrp="1"/>
          </p:cNvSpPr>
          <p:nvPr>
            <p:ph type="body" idx="1"/>
          </p:nvPr>
        </p:nvSpPr>
        <p:spPr bwMode="auto">
          <a:noFill/>
        </p:spPr>
        <p:txBody>
          <a:bodyPr wrap="square" numCol="1" anchor="t" anchorCtr="0" compatLnSpc="1">
            <a:prstTxWarp prst="textNoShape">
              <a:avLst/>
            </a:prstTxWarp>
          </a:bodyPr>
          <a:lstStyle/>
          <a:p>
            <a:pPr lvl="2" eaLnBrk="1" hangingPunct="1">
              <a:spcBef>
                <a:spcPct val="0"/>
              </a:spcBef>
            </a:pPr>
            <a:endParaRPr lang="en-US" dirty="0" smtClean="0"/>
          </a:p>
          <a:p>
            <a:pPr lvl="1" eaLnBrk="1" hangingPunct="1">
              <a:spcBef>
                <a:spcPct val="0"/>
              </a:spcBef>
            </a:pPr>
            <a:endParaRPr lang="en-US" dirty="0" smtClean="0"/>
          </a:p>
        </p:txBody>
      </p:sp>
      <p:sp>
        <p:nvSpPr>
          <p:cNvPr id="10137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C3606EA-D03D-4115-A902-1B64642EA395}" type="slidenum">
              <a:rPr lang="en-US">
                <a:ea typeface="ＭＳ Ｐゴシック" pitchFamily="-123" charset="-128"/>
                <a:cs typeface="ＭＳ Ｐゴシック" pitchFamily="-123" charset="-128"/>
              </a:rPr>
              <a:pPr fontAlgn="base">
                <a:spcBef>
                  <a:spcPct val="0"/>
                </a:spcBef>
                <a:spcAft>
                  <a:spcPct val="0"/>
                </a:spcAft>
                <a:defRPr/>
              </a:pPr>
              <a:t>63</a:t>
            </a:fld>
            <a:endParaRPr lang="en-US">
              <a:ea typeface="ＭＳ Ｐゴシック" pitchFamily="-123" charset="-128"/>
              <a:cs typeface="ＭＳ Ｐゴシック" pitchFamily="-123" charset="-128"/>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Slide Image Placeholder 1"/>
          <p:cNvSpPr>
            <a:spLocks noGrp="1" noRot="1" noChangeAspect="1"/>
          </p:cNvSpPr>
          <p:nvPr>
            <p:ph type="sldImg"/>
          </p:nvPr>
        </p:nvSpPr>
        <p:spPr bwMode="auto">
          <a:noFill/>
          <a:ln>
            <a:solidFill>
              <a:srgbClr val="000000"/>
            </a:solidFill>
            <a:miter lim="800000"/>
            <a:headEnd/>
            <a:tailEnd/>
          </a:ln>
        </p:spPr>
      </p:sp>
      <p:sp>
        <p:nvSpPr>
          <p:cNvPr id="92162" name="Notes Placeholder 2"/>
          <p:cNvSpPr>
            <a:spLocks noGrp="1"/>
          </p:cNvSpPr>
          <p:nvPr>
            <p:ph type="body" idx="1"/>
          </p:nvPr>
        </p:nvSpPr>
        <p:spPr bwMode="auto">
          <a:noFill/>
        </p:spPr>
        <p:txBody>
          <a:bodyPr wrap="square" numCol="1" anchor="t" anchorCtr="0" compatLnSpc="1">
            <a:prstTxWarp prst="textNoShape">
              <a:avLst/>
            </a:prstTxWarp>
          </a:bodyPr>
          <a:lstStyle/>
          <a:p>
            <a:pPr lvl="2" eaLnBrk="1" hangingPunct="1">
              <a:spcBef>
                <a:spcPct val="0"/>
              </a:spcBef>
            </a:pPr>
            <a:endParaRPr lang="en-US" dirty="0" smtClean="0"/>
          </a:p>
          <a:p>
            <a:pPr lvl="1" eaLnBrk="1" hangingPunct="1">
              <a:spcBef>
                <a:spcPct val="0"/>
              </a:spcBef>
            </a:pPr>
            <a:endParaRPr lang="en-US" dirty="0" smtClean="0"/>
          </a:p>
        </p:txBody>
      </p:sp>
      <p:sp>
        <p:nvSpPr>
          <p:cNvPr id="10137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C3606EA-D03D-4115-A902-1B64642EA395}" type="slidenum">
              <a:rPr lang="en-US">
                <a:ea typeface="ＭＳ Ｐゴシック" pitchFamily="-123" charset="-128"/>
                <a:cs typeface="ＭＳ Ｐゴシック" pitchFamily="-123" charset="-128"/>
              </a:rPr>
              <a:pPr fontAlgn="base">
                <a:spcBef>
                  <a:spcPct val="0"/>
                </a:spcBef>
                <a:spcAft>
                  <a:spcPct val="0"/>
                </a:spcAft>
                <a:defRPr/>
              </a:pPr>
              <a:t>64</a:t>
            </a:fld>
            <a:endParaRPr lang="en-US">
              <a:ea typeface="ＭＳ Ｐゴシック" pitchFamily="-123" charset="-128"/>
              <a:cs typeface="ＭＳ Ｐゴシック" pitchFamily="-123" charset="-128"/>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Slide Image Placeholder 1"/>
          <p:cNvSpPr>
            <a:spLocks noGrp="1" noRot="1" noChangeAspect="1"/>
          </p:cNvSpPr>
          <p:nvPr>
            <p:ph type="sldImg"/>
          </p:nvPr>
        </p:nvSpPr>
        <p:spPr bwMode="auto">
          <a:noFill/>
          <a:ln>
            <a:solidFill>
              <a:srgbClr val="000000"/>
            </a:solidFill>
            <a:miter lim="800000"/>
            <a:headEnd/>
            <a:tailEnd/>
          </a:ln>
        </p:spPr>
      </p:sp>
      <p:sp>
        <p:nvSpPr>
          <p:cNvPr id="92162" name="Notes Placeholder 2"/>
          <p:cNvSpPr>
            <a:spLocks noGrp="1"/>
          </p:cNvSpPr>
          <p:nvPr>
            <p:ph type="body" idx="1"/>
          </p:nvPr>
        </p:nvSpPr>
        <p:spPr bwMode="auto">
          <a:noFill/>
        </p:spPr>
        <p:txBody>
          <a:bodyPr wrap="square" numCol="1" anchor="t" anchorCtr="0" compatLnSpc="1">
            <a:prstTxWarp prst="textNoShape">
              <a:avLst/>
            </a:prstTxWarp>
          </a:bodyPr>
          <a:lstStyle/>
          <a:p>
            <a:pPr lvl="2" eaLnBrk="1" hangingPunct="1">
              <a:spcBef>
                <a:spcPct val="0"/>
              </a:spcBef>
            </a:pPr>
            <a:endParaRPr lang="en-US" dirty="0" smtClean="0"/>
          </a:p>
          <a:p>
            <a:pPr lvl="1" eaLnBrk="1" hangingPunct="1">
              <a:spcBef>
                <a:spcPct val="0"/>
              </a:spcBef>
            </a:pPr>
            <a:endParaRPr lang="en-US" dirty="0" smtClean="0"/>
          </a:p>
        </p:txBody>
      </p:sp>
      <p:sp>
        <p:nvSpPr>
          <p:cNvPr id="10137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C3606EA-D03D-4115-A902-1B64642EA395}" type="slidenum">
              <a:rPr lang="en-US">
                <a:ea typeface="ＭＳ Ｐゴシック" pitchFamily="-123" charset="-128"/>
                <a:cs typeface="ＭＳ Ｐゴシック" pitchFamily="-123" charset="-128"/>
              </a:rPr>
              <a:pPr fontAlgn="base">
                <a:spcBef>
                  <a:spcPct val="0"/>
                </a:spcBef>
                <a:spcAft>
                  <a:spcPct val="0"/>
                </a:spcAft>
                <a:defRPr/>
              </a:pPr>
              <a:t>65</a:t>
            </a:fld>
            <a:endParaRPr lang="en-US">
              <a:ea typeface="ＭＳ Ｐゴシック" pitchFamily="-123" charset="-128"/>
              <a:cs typeface="ＭＳ Ｐゴシック" pitchFamily="-123"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p:cNvSpPr>
          <p:nvPr>
            <p:ph type="sldImg"/>
          </p:nvPr>
        </p:nvSpPr>
        <p:spPr bwMode="auto">
          <a:noFill/>
          <a:ln>
            <a:solidFill>
              <a:srgbClr val="000000"/>
            </a:solidFill>
            <a:miter lim="800000"/>
            <a:headEnd/>
            <a:tailEnd/>
          </a:ln>
        </p:spPr>
      </p:sp>
      <p:sp>
        <p:nvSpPr>
          <p:cNvPr id="21506" name="Notes Placeholder 2"/>
          <p:cNvSpPr>
            <a:spLocks noGrp="1"/>
          </p:cNvSpPr>
          <p:nvPr>
            <p:ph type="body" idx="1"/>
          </p:nvPr>
        </p:nvSpPr>
        <p:spPr bwMode="auto">
          <a:noFill/>
        </p:spPr>
        <p:txBody>
          <a:bodyPr wrap="square" numCol="1" anchor="t" anchorCtr="0" compatLnSpc="1">
            <a:prstTxWarp prst="textNoShape">
              <a:avLst/>
            </a:prstTxWarp>
          </a:bodyPr>
          <a:lstStyle/>
          <a:p>
            <a:pPr lvl="2" eaLnBrk="1" hangingPunct="1">
              <a:spcBef>
                <a:spcPct val="0"/>
              </a:spcBef>
            </a:pPr>
            <a:r>
              <a:rPr lang="en-US" b="1" dirty="0" smtClean="0"/>
              <a:t>Don’t try to cram too much in!</a:t>
            </a:r>
            <a:endParaRPr lang="en-US" dirty="0" smtClean="0"/>
          </a:p>
          <a:p>
            <a:pPr lvl="3" eaLnBrk="1" hangingPunct="1">
              <a:spcBef>
                <a:spcPct val="0"/>
              </a:spcBef>
            </a:pPr>
            <a:r>
              <a:rPr lang="en-US" dirty="0" smtClean="0"/>
              <a:t>When you do that, you lose any visual power the projection of an image may have,</a:t>
            </a:r>
            <a:r>
              <a:rPr lang="en-US" baseline="0" dirty="0" smtClean="0"/>
              <a:t> and it’s also difficult for people to see what you’ve so carefully crammed in there.  More about cramming  later.  Now, a few more don’ts…</a:t>
            </a:r>
            <a:endParaRPr lang="en-US" dirty="0" smtClean="0"/>
          </a:p>
          <a:p>
            <a:pPr eaLnBrk="1" hangingPunct="1">
              <a:spcBef>
                <a:spcPct val="0"/>
              </a:spcBef>
            </a:pPr>
            <a:endParaRPr lang="en-US" dirty="0" smtClean="0"/>
          </a:p>
        </p:txBody>
      </p:sp>
      <p:sp>
        <p:nvSpPr>
          <p:cNvPr id="2150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D97BFFB-B82E-435A-8CBD-212755271BA1}" type="slidenum">
              <a:rPr lang="en-US">
                <a:ea typeface="ＭＳ Ｐゴシック" pitchFamily="-123" charset="-128"/>
                <a:cs typeface="ＭＳ Ｐゴシック" pitchFamily="-123" charset="-128"/>
              </a:rPr>
              <a:pPr fontAlgn="base">
                <a:spcBef>
                  <a:spcPct val="0"/>
                </a:spcBef>
                <a:spcAft>
                  <a:spcPct val="0"/>
                </a:spcAft>
                <a:defRPr/>
              </a:pPr>
              <a:t>15</a:t>
            </a:fld>
            <a:endParaRPr lang="en-US">
              <a:ea typeface="ＭＳ Ｐゴシック" pitchFamily="-123" charset="-128"/>
              <a:cs typeface="ＭＳ Ｐゴシック" pitchFamily="-123"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p:cNvSpPr>
          <p:nvPr>
            <p:ph type="sldImg"/>
          </p:nvPr>
        </p:nvSpPr>
        <p:spPr bwMode="auto">
          <a:noFill/>
          <a:ln>
            <a:solidFill>
              <a:srgbClr val="000000"/>
            </a:solidFill>
            <a:miter lim="800000"/>
            <a:headEnd/>
            <a:tailEnd/>
          </a:ln>
        </p:spPr>
      </p:sp>
      <p:sp>
        <p:nvSpPr>
          <p:cNvPr id="35842" name="Notes Placeholder 2"/>
          <p:cNvSpPr>
            <a:spLocks noGrp="1"/>
          </p:cNvSpPr>
          <p:nvPr>
            <p:ph type="body" idx="1"/>
          </p:nvPr>
        </p:nvSpPr>
        <p:spPr bwMode="auto">
          <a:noFill/>
        </p:spPr>
        <p:txBody>
          <a:bodyPr wrap="square" numCol="1" anchor="t" anchorCtr="0" compatLnSpc="1">
            <a:prstTxWarp prst="textNoShape">
              <a:avLst/>
            </a:prstTxWarp>
          </a:bodyPr>
          <a:lstStyle/>
          <a:p>
            <a:pPr marL="0" lvl="2" eaLnBrk="1" hangingPunct="1">
              <a:spcBef>
                <a:spcPct val="0"/>
              </a:spcBef>
            </a:pPr>
            <a:r>
              <a:rPr lang="en-US" b="1" dirty="0" smtClean="0"/>
              <a:t>Don’t use distracting color schemes and a mish mash of fonts!  </a:t>
            </a:r>
            <a:r>
              <a:rPr lang="en-US" b="0" i="1" dirty="0" smtClean="0"/>
              <a:t>(click twice for next</a:t>
            </a:r>
            <a:r>
              <a:rPr lang="en-US" b="0" i="1" baseline="0" dirty="0" smtClean="0"/>
              <a:t> slide</a:t>
            </a:r>
            <a:r>
              <a:rPr lang="en-US" b="1" baseline="0" dirty="0" smtClean="0"/>
              <a:t>) </a:t>
            </a:r>
            <a:r>
              <a:rPr lang="en-US" b="1" dirty="0" smtClean="0"/>
              <a:t> ….. Nor …..</a:t>
            </a:r>
          </a:p>
          <a:p>
            <a:pPr eaLnBrk="1" hangingPunct="1">
              <a:spcBef>
                <a:spcPct val="0"/>
              </a:spcBef>
            </a:pPr>
            <a:endParaRPr lang="en-US" dirty="0" smtClean="0"/>
          </a:p>
        </p:txBody>
      </p:sp>
      <p:sp>
        <p:nvSpPr>
          <p:cNvPr id="4403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3FADBA5-A781-4B15-ABFD-30BB040F2271}" type="slidenum">
              <a:rPr lang="en-US">
                <a:ea typeface="ＭＳ Ｐゴシック" pitchFamily="-123" charset="-128"/>
                <a:cs typeface="ＭＳ Ｐゴシック" pitchFamily="-123" charset="-128"/>
              </a:rPr>
              <a:pPr fontAlgn="base">
                <a:spcBef>
                  <a:spcPct val="0"/>
                </a:spcBef>
                <a:spcAft>
                  <a:spcPct val="0"/>
                </a:spcAft>
                <a:defRPr/>
              </a:pPr>
              <a:t>16</a:t>
            </a:fld>
            <a:endParaRPr lang="en-US">
              <a:ea typeface="ＭＳ Ｐゴシック" pitchFamily="-123" charset="-128"/>
              <a:cs typeface="ＭＳ Ｐゴシック" pitchFamily="-123"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p:cNvSpPr>
            <a:spLocks noGrp="1" noRot="1" noChangeAspect="1"/>
          </p:cNvSpPr>
          <p:nvPr>
            <p:ph type="sldImg"/>
          </p:nvPr>
        </p:nvSpPr>
        <p:spPr bwMode="auto">
          <a:noFill/>
          <a:ln>
            <a:solidFill>
              <a:srgbClr val="000000"/>
            </a:solidFill>
            <a:miter lim="800000"/>
            <a:headEnd/>
            <a:tailEnd/>
          </a:ln>
        </p:spPr>
      </p:sp>
      <p:sp>
        <p:nvSpPr>
          <p:cNvPr id="37890" name="Notes Placeholder 2"/>
          <p:cNvSpPr>
            <a:spLocks noGrp="1"/>
          </p:cNvSpPr>
          <p:nvPr>
            <p:ph type="body" idx="1"/>
          </p:nvPr>
        </p:nvSpPr>
        <p:spPr bwMode="auto">
          <a:noFill/>
        </p:spPr>
        <p:txBody>
          <a:bodyPr wrap="square" numCol="1" anchor="t" anchorCtr="0" compatLnSpc="1">
            <a:prstTxWarp prst="textNoShape">
              <a:avLst/>
            </a:prstTxWarp>
          </a:bodyPr>
          <a:lstStyle/>
          <a:p>
            <a:pPr marL="0" lvl="2" eaLnBrk="1" hangingPunct="1">
              <a:spcBef>
                <a:spcPct val="0"/>
              </a:spcBef>
            </a:pPr>
            <a:r>
              <a:rPr lang="en-US" b="1" dirty="0" smtClean="0"/>
              <a:t>…  logos!  </a:t>
            </a:r>
            <a:r>
              <a:rPr lang="en-US" b="0" i="1" dirty="0" smtClean="0"/>
              <a:t>(click again if you only</a:t>
            </a:r>
            <a:r>
              <a:rPr lang="en-US" b="0" i="1" baseline="0" dirty="0" smtClean="0"/>
              <a:t> see 2</a:t>
            </a:r>
            <a:r>
              <a:rPr lang="en-US" b="0" i="1" dirty="0" smtClean="0"/>
              <a:t>)</a:t>
            </a:r>
          </a:p>
          <a:p>
            <a:pPr marL="0" lvl="2" eaLnBrk="1" hangingPunct="1">
              <a:spcBef>
                <a:spcPct val="0"/>
              </a:spcBef>
            </a:pPr>
            <a:endParaRPr lang="en-US" b="1" dirty="0" smtClean="0"/>
          </a:p>
          <a:p>
            <a:pPr marL="0" lvl="2" eaLnBrk="1" hangingPunct="1">
              <a:spcBef>
                <a:spcPct val="0"/>
              </a:spcBef>
            </a:pPr>
            <a:r>
              <a:rPr lang="en-US" b="1" dirty="0" smtClean="0"/>
              <a:t> It’s usually sufficient to put your branding just on your first slide and your last slides.</a:t>
            </a:r>
          </a:p>
          <a:p>
            <a:pPr eaLnBrk="1" hangingPunct="1">
              <a:spcBef>
                <a:spcPct val="0"/>
              </a:spcBef>
            </a:pPr>
            <a:endParaRPr lang="en-US" dirty="0" smtClean="0"/>
          </a:p>
        </p:txBody>
      </p:sp>
      <p:sp>
        <p:nvSpPr>
          <p:cNvPr id="4608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26837EF-CE72-446E-8EB6-B38B3CC260B4}" type="slidenum">
              <a:rPr lang="en-US">
                <a:ea typeface="ＭＳ Ｐゴシック" pitchFamily="-123" charset="-128"/>
                <a:cs typeface="ＭＳ Ｐゴシック" pitchFamily="-123" charset="-128"/>
              </a:rPr>
              <a:pPr fontAlgn="base">
                <a:spcBef>
                  <a:spcPct val="0"/>
                </a:spcBef>
                <a:spcAft>
                  <a:spcPct val="0"/>
                </a:spcAft>
                <a:defRPr/>
              </a:pPr>
              <a:t>17</a:t>
            </a:fld>
            <a:endParaRPr lang="en-US">
              <a:ea typeface="ＭＳ Ｐゴシック" pitchFamily="-123" charset="-128"/>
              <a:cs typeface="ＭＳ Ｐゴシック" pitchFamily="-123"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p:cNvSpPr>
          <p:nvPr>
            <p:ph type="sldImg"/>
          </p:nvPr>
        </p:nvSpPr>
        <p:spPr bwMode="auto">
          <a:noFill/>
          <a:ln>
            <a:solidFill>
              <a:srgbClr val="000000"/>
            </a:solidFill>
            <a:miter lim="800000"/>
            <a:headEnd/>
            <a:tailEnd/>
          </a:ln>
        </p:spPr>
      </p:sp>
      <p:sp>
        <p:nvSpPr>
          <p:cNvPr id="3993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Here’s another don’t … which should become pretty self-explanatory….</a:t>
            </a:r>
          </a:p>
        </p:txBody>
      </p:sp>
      <p:sp>
        <p:nvSpPr>
          <p:cNvPr id="4813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3DF6437-FF8F-4E80-8A18-F98A5F4D62E7}" type="slidenum">
              <a:rPr lang="en-US">
                <a:ea typeface="ＭＳ Ｐゴシック" pitchFamily="-123" charset="-128"/>
                <a:cs typeface="ＭＳ Ｐゴシック" pitchFamily="-123" charset="-128"/>
              </a:rPr>
              <a:pPr fontAlgn="base">
                <a:spcBef>
                  <a:spcPct val="0"/>
                </a:spcBef>
                <a:spcAft>
                  <a:spcPct val="0"/>
                </a:spcAft>
                <a:defRPr/>
              </a:pPr>
              <a:t>18</a:t>
            </a:fld>
            <a:endParaRPr lang="en-US">
              <a:ea typeface="ＭＳ Ｐゴシック" pitchFamily="-123" charset="-128"/>
              <a:cs typeface="ＭＳ Ｐゴシック" pitchFamily="-123"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(just click through – there are some sound effects….)</a:t>
            </a:r>
            <a:endParaRPr lang="en-US" dirty="0"/>
          </a:p>
        </p:txBody>
      </p:sp>
      <p:sp>
        <p:nvSpPr>
          <p:cNvPr id="4" name="Slide Number Placeholder 3"/>
          <p:cNvSpPr>
            <a:spLocks noGrp="1"/>
          </p:cNvSpPr>
          <p:nvPr>
            <p:ph type="sldNum" sz="quarter" idx="10"/>
          </p:nvPr>
        </p:nvSpPr>
        <p:spPr/>
        <p:txBody>
          <a:bodyPr/>
          <a:lstStyle/>
          <a:p>
            <a:pPr>
              <a:defRPr/>
            </a:pPr>
            <a:fld id="{6DD51242-3960-4BCB-9A2D-909F4381105F}" type="slidenum">
              <a:rPr lang="en-US" smtClean="0"/>
              <a:pPr>
                <a:defRPr/>
              </a:pPr>
              <a:t>19</a:t>
            </a:fld>
            <a:endParaRPr lang="en-US"/>
          </a:p>
        </p:txBody>
      </p:sp>
    </p:spTree>
    <p:extLst>
      <p:ext uri="{BB962C8B-B14F-4D97-AF65-F5344CB8AC3E}">
        <p14:creationId xmlns:p14="http://schemas.microsoft.com/office/powerpoint/2010/main" val="36441058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14036D83-4EF9-449D-B90F-10CCCC657930}" type="datetimeFigureOut">
              <a:rPr lang="en-US"/>
              <a:pPr>
                <a:defRPr/>
              </a:pPr>
              <a:t>10/25/11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A951B82-A769-46E0-9417-3DC47BA229E0}" type="slidenum">
              <a:rPr lang="en-US"/>
              <a:pPr>
                <a:defRPr/>
              </a:pPr>
              <a:t>‹#›</a:t>
            </a:fld>
            <a:endParaRPr lang="en-US"/>
          </a:p>
        </p:txBody>
      </p:sp>
    </p:spTree>
  </p:cSld>
  <p:clrMapOvr>
    <a:masterClrMapping/>
  </p:clrMapOvr>
  <p:transition xmlns:p14="http://schemas.microsoft.com/office/powerpoint/2010/mai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EC1CBD4-E52B-41B5-B9DB-34C5535FDCD0}" type="datetimeFigureOut">
              <a:rPr lang="en-US"/>
              <a:pPr>
                <a:defRPr/>
              </a:pPr>
              <a:t>10/25/11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FFC69E2-4529-4B47-B2DD-E0CE111C991D}" type="slidenum">
              <a:rPr lang="en-US"/>
              <a:pPr>
                <a:defRPr/>
              </a:pPr>
              <a:t>‹#›</a:t>
            </a:fld>
            <a:endParaRPr lang="en-US"/>
          </a:p>
        </p:txBody>
      </p:sp>
    </p:spTree>
  </p:cSld>
  <p:clrMapOvr>
    <a:masterClrMapping/>
  </p:clrMapOvr>
  <p:transition xmlns:p14="http://schemas.microsoft.com/office/powerpoint/2010/mai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33344F9-F1DA-4C86-AF0E-82849DF9140E}" type="datetimeFigureOut">
              <a:rPr lang="en-US"/>
              <a:pPr>
                <a:defRPr/>
              </a:pPr>
              <a:t>10/25/11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3F30AB4-100D-4BD1-BD36-941AC587BAD9}" type="slidenum">
              <a:rPr lang="en-US"/>
              <a:pPr>
                <a:defRPr/>
              </a:pPr>
              <a:t>‹#›</a:t>
            </a:fld>
            <a:endParaRPr lang="en-US"/>
          </a:p>
        </p:txBody>
      </p:sp>
    </p:spTree>
  </p:cSld>
  <p:clrMapOvr>
    <a:masterClrMapping/>
  </p:clrMapOvr>
  <p:transition xmlns:p14="http://schemas.microsoft.com/office/powerpoint/2010/mai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7DDBEA2-1713-46C6-8E7F-4C3B8CEEFFAF}" type="datetimeFigureOut">
              <a:rPr lang="en-US"/>
              <a:pPr>
                <a:defRPr/>
              </a:pPr>
              <a:t>10/25/11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BB236EF-6597-4DEE-B0AB-975A905D00B8}" type="slidenum">
              <a:rPr lang="en-US"/>
              <a:pPr>
                <a:defRPr/>
              </a:pPr>
              <a:t>‹#›</a:t>
            </a:fld>
            <a:endParaRPr lang="en-US"/>
          </a:p>
        </p:txBody>
      </p:sp>
    </p:spTree>
  </p:cSld>
  <p:clrMapOvr>
    <a:masterClrMapping/>
  </p:clrMapOvr>
  <p:transition xmlns:p14="http://schemas.microsoft.com/office/powerpoint/2010/mai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D24956A0-1168-46CD-8A68-44A14F39D7A1}" type="datetimeFigureOut">
              <a:rPr lang="en-US"/>
              <a:pPr>
                <a:defRPr/>
              </a:pPr>
              <a:t>10/25/11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9E6B2C5-EC08-46CD-A4ED-1860E143B869}" type="slidenum">
              <a:rPr lang="en-US"/>
              <a:pPr>
                <a:defRPr/>
              </a:pPr>
              <a:t>‹#›</a:t>
            </a:fld>
            <a:endParaRPr lang="en-US"/>
          </a:p>
        </p:txBody>
      </p:sp>
    </p:spTree>
  </p:cSld>
  <p:clrMapOvr>
    <a:masterClrMapping/>
  </p:clrMapOvr>
  <p:transition xmlns:p14="http://schemas.microsoft.com/office/powerpoint/2010/mai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E1C570B4-E53C-4906-A386-E3875F40F140}" type="datetimeFigureOut">
              <a:rPr lang="en-US"/>
              <a:pPr>
                <a:defRPr/>
              </a:pPr>
              <a:t>10/25/11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45D4300A-E7D1-4980-AD59-25E33A3C8709}" type="slidenum">
              <a:rPr lang="en-US"/>
              <a:pPr>
                <a:defRPr/>
              </a:pPr>
              <a:t>‹#›</a:t>
            </a:fld>
            <a:endParaRPr lang="en-US"/>
          </a:p>
        </p:txBody>
      </p:sp>
    </p:spTree>
  </p:cSld>
  <p:clrMapOvr>
    <a:masterClrMapping/>
  </p:clrMapOvr>
  <p:transition xmlns:p14="http://schemas.microsoft.com/office/powerpoint/2010/mai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521959D0-2DAB-42C8-A0F1-1AF28A3B5D1A}" type="datetimeFigureOut">
              <a:rPr lang="en-US"/>
              <a:pPr>
                <a:defRPr/>
              </a:pPr>
              <a:t>10/25/11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F78D09E1-AD2C-421B-8CDC-5F49D2B0152A}" type="slidenum">
              <a:rPr lang="en-US"/>
              <a:pPr>
                <a:defRPr/>
              </a:pPr>
              <a:t>‹#›</a:t>
            </a:fld>
            <a:endParaRPr lang="en-US"/>
          </a:p>
        </p:txBody>
      </p:sp>
    </p:spTree>
  </p:cSld>
  <p:clrMapOvr>
    <a:masterClrMapping/>
  </p:clrMapOvr>
  <p:transition xmlns:p14="http://schemas.microsoft.com/office/powerpoint/2010/mai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C5E1827C-5D99-4343-8BA1-A061946525DA}" type="datetimeFigureOut">
              <a:rPr lang="en-US"/>
              <a:pPr>
                <a:defRPr/>
              </a:pPr>
              <a:t>10/25/11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47DBDAD4-8694-4B89-85F7-988FF97A1204}" type="slidenum">
              <a:rPr lang="en-US"/>
              <a:pPr>
                <a:defRPr/>
              </a:pPr>
              <a:t>‹#›</a:t>
            </a:fld>
            <a:endParaRPr lang="en-US"/>
          </a:p>
        </p:txBody>
      </p:sp>
    </p:spTree>
  </p:cSld>
  <p:clrMapOvr>
    <a:masterClrMapping/>
  </p:clrMapOvr>
  <p:transition xmlns:p14="http://schemas.microsoft.com/office/powerpoint/2010/mai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6697446F-86A4-4323-B62E-436782CE323E}" type="datetimeFigureOut">
              <a:rPr lang="en-US"/>
              <a:pPr>
                <a:defRPr/>
              </a:pPr>
              <a:t>10/25/11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BAE5EE4B-CDE6-454C-A91C-135F62198CCC}" type="slidenum">
              <a:rPr lang="en-US"/>
              <a:pPr>
                <a:defRPr/>
              </a:pPr>
              <a:t>‹#›</a:t>
            </a:fld>
            <a:endParaRPr lang="en-US"/>
          </a:p>
        </p:txBody>
      </p:sp>
    </p:spTree>
  </p:cSld>
  <p:clrMapOvr>
    <a:masterClrMapping/>
  </p:clrMapOvr>
  <p:transition xmlns:p14="http://schemas.microsoft.com/office/powerpoint/2010/mai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10891E7-BF80-428F-A514-42904A5D9F39}" type="datetimeFigureOut">
              <a:rPr lang="en-US"/>
              <a:pPr>
                <a:defRPr/>
              </a:pPr>
              <a:t>10/25/11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C2EB2DB-FAD4-46FE-8F0B-65AADA169CC9}" type="slidenum">
              <a:rPr lang="en-US"/>
              <a:pPr>
                <a:defRPr/>
              </a:pPr>
              <a:t>‹#›</a:t>
            </a:fld>
            <a:endParaRPr lang="en-US"/>
          </a:p>
        </p:txBody>
      </p:sp>
    </p:spTree>
  </p:cSld>
  <p:clrMapOvr>
    <a:masterClrMapping/>
  </p:clrMapOvr>
  <p:transition xmlns:p14="http://schemas.microsoft.com/office/powerpoint/2010/mai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Drag picture to placeholder or click icon to add</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15AE69CE-7C70-446A-95D9-C2A69C96D3B9}" type="datetimeFigureOut">
              <a:rPr lang="en-US"/>
              <a:pPr>
                <a:defRPr/>
              </a:pPr>
              <a:t>10/25/11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2441E130-7DC8-432C-97C5-D4CA86DA6F83}" type="slidenum">
              <a:rPr lang="en-US"/>
              <a:pPr>
                <a:defRPr/>
              </a:pPr>
              <a:t>‹#›</a:t>
            </a:fld>
            <a:endParaRPr lang="en-US"/>
          </a:p>
        </p:txBody>
      </p:sp>
    </p:spTree>
  </p:cSld>
  <p:clrMapOvr>
    <a:masterClrMapping/>
  </p:clrMapOvr>
  <p:transition xmlns:p14="http://schemas.microsoft.com/office/powerpoint/2010/mai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4" Type="http://schemas.openxmlformats.org/officeDocument/2006/relationships/slideLayout" Target="../slideLayouts/slideLayout4.xml"/><Relationship Id="rId10" Type="http://schemas.openxmlformats.org/officeDocument/2006/relationships/slideLayout" Target="../slideLayouts/slideLayout10.xml"/><Relationship Id="rId5" Type="http://schemas.openxmlformats.org/officeDocument/2006/relationships/slideLayout" Target="../slideLayouts/slideLayout5.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cs typeface="+mn-cs"/>
              </a:defRPr>
            </a:lvl1pPr>
          </a:lstStyle>
          <a:p>
            <a:pPr>
              <a:defRPr/>
            </a:pPr>
            <a:fld id="{0713D4DC-25D0-4E45-89DF-F67174A8F10F}" type="datetimeFigureOut">
              <a:rPr lang="en-US"/>
              <a:pPr>
                <a:defRPr/>
              </a:pPr>
              <a:t>10/25/11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cs typeface="+mn-cs"/>
              </a:defRPr>
            </a:lvl1pPr>
          </a:lstStyle>
          <a:p>
            <a:pPr>
              <a:defRPr/>
            </a:pPr>
            <a:fld id="{DBD8290D-0115-4625-AB9D-EBCA20193C6B}"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ransition xmlns:p14="http://schemas.microsoft.com/office/powerpoint/2010/main" spd="slow"/>
  <p:txStyles>
    <p:titleStyle>
      <a:lvl1pPr algn="ctr" rtl="0" eaLnBrk="0" fontAlgn="base" hangingPunct="0">
        <a:spcBef>
          <a:spcPct val="0"/>
        </a:spcBef>
        <a:spcAft>
          <a:spcPct val="0"/>
        </a:spcAft>
        <a:defRPr sz="4400" kern="1200">
          <a:solidFill>
            <a:schemeClr val="tx1"/>
          </a:solidFill>
          <a:latin typeface="+mj-lt"/>
          <a:ea typeface="ＭＳ Ｐゴシック" pitchFamily="-123" charset="-128"/>
          <a:cs typeface="ＭＳ Ｐゴシック" pitchFamily="-123" charset="-128"/>
        </a:defRPr>
      </a:lvl1pPr>
      <a:lvl2pPr algn="ctr" rtl="0" eaLnBrk="0" fontAlgn="base" hangingPunct="0">
        <a:spcBef>
          <a:spcPct val="0"/>
        </a:spcBef>
        <a:spcAft>
          <a:spcPct val="0"/>
        </a:spcAft>
        <a:defRPr sz="4400">
          <a:solidFill>
            <a:schemeClr val="tx1"/>
          </a:solidFill>
          <a:latin typeface="Calibri" pitchFamily="-123" charset="0"/>
          <a:ea typeface="ＭＳ Ｐゴシック" pitchFamily="-123" charset="-128"/>
          <a:cs typeface="ＭＳ Ｐゴシック" pitchFamily="-123" charset="-128"/>
        </a:defRPr>
      </a:lvl2pPr>
      <a:lvl3pPr algn="ctr" rtl="0" eaLnBrk="0" fontAlgn="base" hangingPunct="0">
        <a:spcBef>
          <a:spcPct val="0"/>
        </a:spcBef>
        <a:spcAft>
          <a:spcPct val="0"/>
        </a:spcAft>
        <a:defRPr sz="4400">
          <a:solidFill>
            <a:schemeClr val="tx1"/>
          </a:solidFill>
          <a:latin typeface="Calibri" pitchFamily="-123" charset="0"/>
          <a:ea typeface="ＭＳ Ｐゴシック" pitchFamily="-123" charset="-128"/>
          <a:cs typeface="ＭＳ Ｐゴシック" pitchFamily="-123" charset="-128"/>
        </a:defRPr>
      </a:lvl3pPr>
      <a:lvl4pPr algn="ctr" rtl="0" eaLnBrk="0" fontAlgn="base" hangingPunct="0">
        <a:spcBef>
          <a:spcPct val="0"/>
        </a:spcBef>
        <a:spcAft>
          <a:spcPct val="0"/>
        </a:spcAft>
        <a:defRPr sz="4400">
          <a:solidFill>
            <a:schemeClr val="tx1"/>
          </a:solidFill>
          <a:latin typeface="Calibri" pitchFamily="-123" charset="0"/>
          <a:ea typeface="ＭＳ Ｐゴシック" pitchFamily="-123" charset="-128"/>
          <a:cs typeface="ＭＳ Ｐゴシック" pitchFamily="-123" charset="-128"/>
        </a:defRPr>
      </a:lvl4pPr>
      <a:lvl5pPr algn="ctr" rtl="0" eaLnBrk="0" fontAlgn="base" hangingPunct="0">
        <a:spcBef>
          <a:spcPct val="0"/>
        </a:spcBef>
        <a:spcAft>
          <a:spcPct val="0"/>
        </a:spcAft>
        <a:defRPr sz="4400">
          <a:solidFill>
            <a:schemeClr val="tx1"/>
          </a:solidFill>
          <a:latin typeface="Calibri" pitchFamily="-123" charset="0"/>
          <a:ea typeface="ＭＳ Ｐゴシック" pitchFamily="-123" charset="-128"/>
          <a:cs typeface="ＭＳ Ｐゴシック" pitchFamily="-123" charset="-128"/>
        </a:defRPr>
      </a:lvl5pPr>
      <a:lvl6pPr marL="457200" algn="ctr" rtl="0" fontAlgn="base">
        <a:spcBef>
          <a:spcPct val="0"/>
        </a:spcBef>
        <a:spcAft>
          <a:spcPct val="0"/>
        </a:spcAft>
        <a:defRPr sz="4400">
          <a:solidFill>
            <a:schemeClr val="tx1"/>
          </a:solidFill>
          <a:latin typeface="Calibri" pitchFamily="-123" charset="0"/>
          <a:ea typeface="ＭＳ Ｐゴシック" pitchFamily="-123" charset="-128"/>
          <a:cs typeface="ＭＳ Ｐゴシック" pitchFamily="-123" charset="-128"/>
        </a:defRPr>
      </a:lvl6pPr>
      <a:lvl7pPr marL="914400" algn="ctr" rtl="0" fontAlgn="base">
        <a:spcBef>
          <a:spcPct val="0"/>
        </a:spcBef>
        <a:spcAft>
          <a:spcPct val="0"/>
        </a:spcAft>
        <a:defRPr sz="4400">
          <a:solidFill>
            <a:schemeClr val="tx1"/>
          </a:solidFill>
          <a:latin typeface="Calibri" pitchFamily="-123" charset="0"/>
          <a:ea typeface="ＭＳ Ｐゴシック" pitchFamily="-123" charset="-128"/>
          <a:cs typeface="ＭＳ Ｐゴシック" pitchFamily="-123" charset="-128"/>
        </a:defRPr>
      </a:lvl7pPr>
      <a:lvl8pPr marL="1371600" algn="ctr" rtl="0" fontAlgn="base">
        <a:spcBef>
          <a:spcPct val="0"/>
        </a:spcBef>
        <a:spcAft>
          <a:spcPct val="0"/>
        </a:spcAft>
        <a:defRPr sz="4400">
          <a:solidFill>
            <a:schemeClr val="tx1"/>
          </a:solidFill>
          <a:latin typeface="Calibri" pitchFamily="-123" charset="0"/>
          <a:ea typeface="ＭＳ Ｐゴシック" pitchFamily="-123" charset="-128"/>
          <a:cs typeface="ＭＳ Ｐゴシック" pitchFamily="-123" charset="-128"/>
        </a:defRPr>
      </a:lvl8pPr>
      <a:lvl9pPr marL="1828800" algn="ctr" rtl="0" fontAlgn="base">
        <a:spcBef>
          <a:spcPct val="0"/>
        </a:spcBef>
        <a:spcAft>
          <a:spcPct val="0"/>
        </a:spcAft>
        <a:defRPr sz="4400">
          <a:solidFill>
            <a:schemeClr val="tx1"/>
          </a:solidFill>
          <a:latin typeface="Calibri" pitchFamily="-123" charset="0"/>
          <a:ea typeface="ＭＳ Ｐゴシック" pitchFamily="-123" charset="-128"/>
          <a:cs typeface="ＭＳ Ｐゴシック" pitchFamily="-123" charset="-128"/>
        </a:defRPr>
      </a:lvl9pPr>
    </p:titleStyle>
    <p:bodyStyle>
      <a:lvl1pPr marL="342900" indent="-342900" algn="l" rtl="0" eaLnBrk="0" fontAlgn="base" hangingPunct="0">
        <a:spcBef>
          <a:spcPct val="20000"/>
        </a:spcBef>
        <a:spcAft>
          <a:spcPct val="0"/>
        </a:spcAft>
        <a:buFont typeface="Arial" pitchFamily="-123" charset="0"/>
        <a:buChar char="•"/>
        <a:defRPr sz="3200" kern="1200">
          <a:solidFill>
            <a:schemeClr val="tx1"/>
          </a:solidFill>
          <a:latin typeface="+mn-lt"/>
          <a:ea typeface="ＭＳ Ｐゴシック" pitchFamily="-123" charset="-128"/>
          <a:cs typeface="ＭＳ Ｐゴシック" pitchFamily="-123" charset="-128"/>
        </a:defRPr>
      </a:lvl1pPr>
      <a:lvl2pPr marL="742950" indent="-285750" algn="l" rtl="0" eaLnBrk="0" fontAlgn="base" hangingPunct="0">
        <a:spcBef>
          <a:spcPct val="20000"/>
        </a:spcBef>
        <a:spcAft>
          <a:spcPct val="0"/>
        </a:spcAft>
        <a:buFont typeface="Arial" pitchFamily="-123" charset="0"/>
        <a:buChar char="–"/>
        <a:defRPr sz="2800" kern="1200">
          <a:solidFill>
            <a:schemeClr val="tx1"/>
          </a:solidFill>
          <a:latin typeface="+mn-lt"/>
          <a:ea typeface="ＭＳ Ｐゴシック" pitchFamily="-123" charset="-128"/>
          <a:cs typeface="+mn-cs"/>
        </a:defRPr>
      </a:lvl2pPr>
      <a:lvl3pPr marL="1143000" indent="-228600" algn="l" rtl="0" eaLnBrk="0" fontAlgn="base" hangingPunct="0">
        <a:spcBef>
          <a:spcPct val="20000"/>
        </a:spcBef>
        <a:spcAft>
          <a:spcPct val="0"/>
        </a:spcAft>
        <a:buFont typeface="Arial" pitchFamily="-123" charset="0"/>
        <a:buChar char="•"/>
        <a:defRPr sz="2400" kern="1200">
          <a:solidFill>
            <a:schemeClr val="tx1"/>
          </a:solidFill>
          <a:latin typeface="+mn-lt"/>
          <a:ea typeface="ＭＳ Ｐゴシック" pitchFamily="-123" charset="-128"/>
          <a:cs typeface="+mn-cs"/>
        </a:defRPr>
      </a:lvl3pPr>
      <a:lvl4pPr marL="1600200" indent="-228600" algn="l" rtl="0" eaLnBrk="0" fontAlgn="base" hangingPunct="0">
        <a:spcBef>
          <a:spcPct val="20000"/>
        </a:spcBef>
        <a:spcAft>
          <a:spcPct val="0"/>
        </a:spcAft>
        <a:buFont typeface="Arial" pitchFamily="-123" charset="0"/>
        <a:buChar char="–"/>
        <a:defRPr sz="2000" kern="1200">
          <a:solidFill>
            <a:schemeClr val="tx1"/>
          </a:solidFill>
          <a:latin typeface="+mn-lt"/>
          <a:ea typeface="ＭＳ Ｐゴシック" pitchFamily="-123" charset="-128"/>
          <a:cs typeface="+mn-cs"/>
        </a:defRPr>
      </a:lvl4pPr>
      <a:lvl5pPr marL="2057400" indent="-228600" algn="l" rtl="0" eaLnBrk="0" fontAlgn="base" hangingPunct="0">
        <a:spcBef>
          <a:spcPct val="20000"/>
        </a:spcBef>
        <a:spcAft>
          <a:spcPct val="0"/>
        </a:spcAft>
        <a:buFont typeface="Arial" pitchFamily="-123" charset="0"/>
        <a:buChar char="»"/>
        <a:defRPr sz="2000" kern="1200">
          <a:solidFill>
            <a:schemeClr val="tx1"/>
          </a:solidFill>
          <a:latin typeface="+mn-lt"/>
          <a:ea typeface="ＭＳ Ｐゴシック" pitchFamily="-123"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emf"/><Relationship Id="rId3"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3" Type="http://schemas.openxmlformats.org/officeDocument/2006/relationships/hyperlink" Target="mailto:nano@mos.org"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3" Type="http://schemas.openxmlformats.org/officeDocument/2006/relationships/hyperlink" Target="mailto:nano@mos.org"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8" Type="http://schemas.openxmlformats.org/officeDocument/2006/relationships/image" Target="../media/image17.png"/><Relationship Id="rId4" Type="http://schemas.openxmlformats.org/officeDocument/2006/relationships/image" Target="../media/image13.png"/><Relationship Id="rId5" Type="http://schemas.openxmlformats.org/officeDocument/2006/relationships/image" Target="../media/image14.png"/><Relationship Id="rId7" Type="http://schemas.openxmlformats.org/officeDocument/2006/relationships/image" Target="../media/image16.png"/><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2.jpeg"/><Relationship Id="rId6" Type="http://schemas.openxmlformats.org/officeDocument/2006/relationships/image" Target="../media/image15.png"/></Relationships>
</file>

<file path=ppt/slides/_rels/slide16.xml.rels><?xml version="1.0" encoding="UTF-8" standalone="yes"?>
<Relationships xmlns="http://schemas.openxmlformats.org/package/2006/relationships"><Relationship Id="rId4" Type="http://schemas.openxmlformats.org/officeDocument/2006/relationships/audio" Target="../media/audio2.bin"/><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audio" Target="../media/audio1.bin"/></Relationships>
</file>

<file path=ppt/slides/_rels/slide17.xml.rels><?xml version="1.0" encoding="UTF-8" standalone="yes"?>
<Relationships xmlns="http://schemas.openxmlformats.org/package/2006/relationships"><Relationship Id="rId8" Type="http://schemas.openxmlformats.org/officeDocument/2006/relationships/image" Target="../media/image23.png"/><Relationship Id="rId4" Type="http://schemas.openxmlformats.org/officeDocument/2006/relationships/image" Target="../media/image19.jpeg"/><Relationship Id="rId5" Type="http://schemas.openxmlformats.org/officeDocument/2006/relationships/image" Target="../media/image20.png"/><Relationship Id="rId7" Type="http://schemas.openxmlformats.org/officeDocument/2006/relationships/image" Target="../media/image22.png"/><Relationship Id="rId1" Type="http://schemas.openxmlformats.org/officeDocument/2006/relationships/slideLayout" Target="../slideLayouts/slideLayout1.xml"/><Relationship Id="rId2" Type="http://schemas.openxmlformats.org/officeDocument/2006/relationships/notesSlide" Target="../notesSlides/notesSlide7.xml"/><Relationship Id="rId9" Type="http://schemas.openxmlformats.org/officeDocument/2006/relationships/image" Target="../media/image24.png"/><Relationship Id="rId3" Type="http://schemas.openxmlformats.org/officeDocument/2006/relationships/image" Target="../media/image18.jpeg"/><Relationship Id="rId6" Type="http://schemas.openxmlformats.org/officeDocument/2006/relationships/image" Target="../media/image21.jp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4" Type="http://schemas.openxmlformats.org/officeDocument/2006/relationships/audio" Target="../media/audio1.bin"/><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audio" Target="../media/audio1.bin"/></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3"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audio" Target="../media/audio2.bin"/><Relationship Id="rId3" Type="http://schemas.openxmlformats.org/officeDocument/2006/relationships/audio" Target="../media/audio2.bin"/><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audio" Target="../media/audio2.bin"/><Relationship Id="rId3" Type="http://schemas.openxmlformats.org/officeDocument/2006/relationships/audio" Target="../media/audio4.bin"/><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audio" Target="../media/audio1.bin"/><Relationship Id="rId3" Type="http://schemas.openxmlformats.org/officeDocument/2006/relationships/audio" Target="../media/audio1.bin"/><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4" Type="http://schemas.openxmlformats.org/officeDocument/2006/relationships/audio" Target="../media/audio1.bin"/><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audio" Target="../media/audio1.bin"/></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1.xml"/><Relationship Id="rId3" Type="http://schemas.openxmlformats.org/officeDocument/2006/relationships/audio" Target="../media/audio3.bin"/><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2.xml"/><Relationship Id="rId3" Type="http://schemas.openxmlformats.org/officeDocument/2006/relationships/audio" Target="../media/audio3.bin"/><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3.xml"/><Relationship Id="rId3" Type="http://schemas.openxmlformats.org/officeDocument/2006/relationships/audio" Target="../media/audio3.bin"/><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4.xml"/><Relationship Id="rId3" Type="http://schemas.openxmlformats.org/officeDocument/2006/relationships/audio" Target="../media/audio3.bin"/><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5.xml"/><Relationship Id="rId3" Type="http://schemas.openxmlformats.org/officeDocument/2006/relationships/audio" Target="../media/audio3.bin"/><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6.xml"/><Relationship Id="rId3" Type="http://schemas.openxmlformats.org/officeDocument/2006/relationships/audio" Target="../media/audio3.bin"/><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mailto:nano@mos.org"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7.xml"/><Relationship Id="rId3" Type="http://schemas.openxmlformats.org/officeDocument/2006/relationships/audio" Target="../media/audio5.bin"/><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9.xml"/><Relationship Id="rId3" Type="http://schemas.openxmlformats.org/officeDocument/2006/relationships/image" Target="../media/image25.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3" Type="http://schemas.openxmlformats.org/officeDocument/2006/relationships/hyperlink" Target="mailto:nano@mos.org" TargetMode="Externa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image" Target="../media/image17.png"/><Relationship Id="rId4" Type="http://schemas.openxmlformats.org/officeDocument/2006/relationships/image" Target="../media/image13.png"/><Relationship Id="rId5" Type="http://schemas.openxmlformats.org/officeDocument/2006/relationships/image" Target="../media/image14.png"/><Relationship Id="rId7" Type="http://schemas.openxmlformats.org/officeDocument/2006/relationships/image" Target="../media/image16.png"/><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12.jpeg"/><Relationship Id="rId6" Type="http://schemas.openxmlformats.org/officeDocument/2006/relationships/image" Target="../media/image15.png"/></Relationships>
</file>

<file path=ppt/slides/_rels/slide41.xml.rels><?xml version="1.0" encoding="UTF-8" standalone="yes"?>
<Relationships xmlns="http://schemas.openxmlformats.org/package/2006/relationships"><Relationship Id="rId6" Type="http://schemas.openxmlformats.org/officeDocument/2006/relationships/image" Target="../media/image29.png"/><Relationship Id="rId4" Type="http://schemas.openxmlformats.org/officeDocument/2006/relationships/image" Target="../media/image27.png"/><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26.png"/><Relationship Id="rId5" Type="http://schemas.openxmlformats.org/officeDocument/2006/relationships/image" Target="../media/image28.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4.xml"/><Relationship Id="rId3" Type="http://schemas.openxmlformats.org/officeDocument/2006/relationships/image" Target="../media/image30.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6" Type="http://schemas.openxmlformats.org/officeDocument/2006/relationships/image" Target="../media/image34.jpeg"/><Relationship Id="rId4" Type="http://schemas.openxmlformats.org/officeDocument/2006/relationships/image" Target="../media/image32.jpeg"/><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31.jpeg"/><Relationship Id="rId5" Type="http://schemas.openxmlformats.org/officeDocument/2006/relationships/image" Target="../media/image33.jpe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6.xml"/><Relationship Id="rId3" Type="http://schemas.openxmlformats.org/officeDocument/2006/relationships/image" Target="../media/image31.jpe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7.xml"/><Relationship Id="rId3" Type="http://schemas.openxmlformats.org/officeDocument/2006/relationships/image" Target="../media/image32.jpe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8.xml"/><Relationship Id="rId3" Type="http://schemas.openxmlformats.org/officeDocument/2006/relationships/image" Target="../media/image33.jpe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9.xml"/><Relationship Id="rId3" Type="http://schemas.openxmlformats.org/officeDocument/2006/relationships/image" Target="../media/image34.jpe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6" Type="http://schemas.openxmlformats.org/officeDocument/2006/relationships/image" Target="../media/image34.jpeg"/><Relationship Id="rId4" Type="http://schemas.openxmlformats.org/officeDocument/2006/relationships/image" Target="../media/image32.jpeg"/><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31.jpeg"/><Relationship Id="rId5" Type="http://schemas.openxmlformats.org/officeDocument/2006/relationships/image" Target="../media/image33.jpeg"/></Relationships>
</file>

<file path=ppt/slides/_rels/slide49.xml.rels><?xml version="1.0" encoding="UTF-8" standalone="yes"?>
<Relationships xmlns="http://schemas.openxmlformats.org/package/2006/relationships"><Relationship Id="rId4" Type="http://schemas.openxmlformats.org/officeDocument/2006/relationships/image" Target="../media/image36.png"/><Relationship Id="rId5" Type="http://schemas.openxmlformats.org/officeDocument/2006/relationships/image" Target="../media/image37.png"/><Relationship Id="rId7" Type="http://schemas.openxmlformats.org/officeDocument/2006/relationships/image" Target="../media/image39.jpeg"/><Relationship Id="rId1" Type="http://schemas.openxmlformats.org/officeDocument/2006/relationships/slideLayout" Target="../slideLayouts/slideLayout7.xml"/><Relationship Id="rId2" Type="http://schemas.openxmlformats.org/officeDocument/2006/relationships/notesSlide" Target="../notesSlides/notesSlide31.xml"/><Relationship Id="rId3" Type="http://schemas.openxmlformats.org/officeDocument/2006/relationships/image" Target="../media/image35.emf"/><Relationship Id="rId6" Type="http://schemas.openxmlformats.org/officeDocument/2006/relationships/image" Target="../media/image38.jpeg"/></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3" Type="http://schemas.openxmlformats.org/officeDocument/2006/relationships/hyperlink" Target="mailto:nano@mos.org" TargetMode="Externa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2.xml"/><Relationship Id="rId3" Type="http://schemas.openxmlformats.org/officeDocument/2006/relationships/image" Target="../media/image40.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5.xml"/><Relationship Id="rId3" Type="http://schemas.openxmlformats.org/officeDocument/2006/relationships/image" Target="../media/image41.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6.xml"/><Relationship Id="rId3" Type="http://schemas.openxmlformats.org/officeDocument/2006/relationships/image" Target="../media/image41.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4"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42.png"/></Relationships>
</file>

<file path=ppt/slides/_rels/slide56.xml.rels><?xml version="1.0" encoding="UTF-8" standalone="yes"?>
<Relationships xmlns="http://schemas.openxmlformats.org/package/2006/relationships"><Relationship Id="rId4" Type="http://schemas.openxmlformats.org/officeDocument/2006/relationships/chart" Target="../charts/chart1.xml"/><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16.png"/></Relationships>
</file>

<file path=ppt/slides/_rels/slide57.xml.rels><?xml version="1.0" encoding="UTF-8" standalone="yes"?>
<Relationships xmlns="http://schemas.openxmlformats.org/package/2006/relationships"><Relationship Id="rId4" Type="http://schemas.openxmlformats.org/officeDocument/2006/relationships/image" Target="../media/image43.png"/><Relationship Id="rId1" Type="http://schemas.openxmlformats.org/officeDocument/2006/relationships/slideLayout" Target="../slideLayouts/slideLayout7.xml"/><Relationship Id="rId2" Type="http://schemas.openxmlformats.org/officeDocument/2006/relationships/notesSlide" Target="../notesSlides/notesSlide39.xml"/><Relationship Id="rId3" Type="http://schemas.openxmlformats.org/officeDocument/2006/relationships/image" Target="../media/image41.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0.xml"/><Relationship Id="rId3" Type="http://schemas.openxmlformats.org/officeDocument/2006/relationships/image" Target="../media/image44.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1.xml"/><Relationship Id="rId3" Type="http://schemas.openxmlformats.org/officeDocument/2006/relationships/image" Target="../media/image4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3" Type="http://schemas.openxmlformats.org/officeDocument/2006/relationships/hyperlink" Target="mailto:nano@mos.org" TargetMode="Externa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3" Type="http://schemas.openxmlformats.org/officeDocument/2006/relationships/hyperlink" Target="mailto:nano@mos.org"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3" Type="http://schemas.openxmlformats.org/officeDocument/2006/relationships/hyperlink" Target="mailto:nano@mos.org"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3" Type="http://schemas.openxmlformats.org/officeDocument/2006/relationships/hyperlink" Target="mailto:nano@mos.org"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Science Communication Workshop</a:t>
            </a:r>
            <a:endParaRPr lang="en-US" sz="4000" dirty="0"/>
          </a:p>
        </p:txBody>
      </p:sp>
      <p:sp>
        <p:nvSpPr>
          <p:cNvPr id="3" name="Content Placeholder 2"/>
          <p:cNvSpPr>
            <a:spLocks noGrp="1"/>
          </p:cNvSpPr>
          <p:nvPr>
            <p:ph idx="1"/>
          </p:nvPr>
        </p:nvSpPr>
        <p:spPr>
          <a:xfrm>
            <a:off x="457200" y="3298396"/>
            <a:ext cx="8229600" cy="1925771"/>
          </a:xfrm>
        </p:spPr>
        <p:txBody>
          <a:bodyPr/>
          <a:lstStyle/>
          <a:p>
            <a:pPr marL="0" indent="0" algn="ctr">
              <a:buNone/>
            </a:pPr>
            <a:r>
              <a:rPr lang="en-US" dirty="0" smtClean="0"/>
              <a:t>Session One:  Oral Presentations </a:t>
            </a:r>
          </a:p>
          <a:p>
            <a:pPr marL="0" indent="0" algn="ctr">
              <a:buNone/>
            </a:pPr>
            <a:r>
              <a:rPr lang="en-US" sz="2400" dirty="0" smtClean="0"/>
              <a:t>[DATE]</a:t>
            </a:r>
          </a:p>
          <a:p>
            <a:pPr marL="0" indent="0" algn="ctr">
              <a:buNone/>
            </a:pPr>
            <a:r>
              <a:rPr lang="en-US" sz="2400" dirty="0" smtClean="0"/>
              <a:t>[Organization]</a:t>
            </a:r>
          </a:p>
          <a:p>
            <a:pPr marL="0" indent="0" algn="ctr">
              <a:buNone/>
            </a:pPr>
            <a:r>
              <a:rPr lang="en-US" sz="2400" dirty="0" smtClean="0"/>
              <a:t> [Location]</a:t>
            </a:r>
            <a:endParaRPr lang="en-US" sz="2400" dirty="0"/>
          </a:p>
        </p:txBody>
      </p:sp>
      <p:pic>
        <p:nvPicPr>
          <p:cNvPr id="8" name="Picture 7"/>
          <p:cNvPicPr>
            <a:picLocks noChangeAspect="1"/>
          </p:cNvPicPr>
          <p:nvPr/>
        </p:nvPicPr>
        <p:blipFill>
          <a:blip r:embed="rId2"/>
          <a:stretch>
            <a:fillRect/>
          </a:stretch>
        </p:blipFill>
        <p:spPr>
          <a:xfrm>
            <a:off x="3676829" y="1417638"/>
            <a:ext cx="1637999" cy="1471825"/>
          </a:xfrm>
          <a:prstGeom prst="rect">
            <a:avLst/>
          </a:prstGeom>
        </p:spPr>
      </p:pic>
      <p:pic>
        <p:nvPicPr>
          <p:cNvPr id="6" name="Picture 7" descr="Picture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0832" y="5376351"/>
            <a:ext cx="8763000" cy="135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11591157"/>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76338" y="5964957"/>
            <a:ext cx="6789737" cy="612372"/>
          </a:xfrm>
        </p:spPr>
        <p:txBody>
          <a:bodyPr/>
          <a:lstStyle/>
          <a:p>
            <a:r>
              <a:rPr lang="en-US" sz="3600" dirty="0" smtClean="0"/>
              <a:t>Pam Silver</a:t>
            </a:r>
            <a:endParaRPr lang="en-US" sz="3600" dirty="0"/>
          </a:p>
        </p:txBody>
      </p:sp>
      <p:pic>
        <p:nvPicPr>
          <p:cNvPr id="5" name="Picture 4" descr="P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42169" y="856095"/>
            <a:ext cx="6796478" cy="4528953"/>
          </a:xfrm>
          <a:prstGeom prst="rect">
            <a:avLst/>
          </a:prstGeom>
        </p:spPr>
      </p:pic>
      <p:sp>
        <p:nvSpPr>
          <p:cNvPr id="6" name="TextBox 5"/>
          <p:cNvSpPr txBox="1"/>
          <p:nvPr/>
        </p:nvSpPr>
        <p:spPr>
          <a:xfrm>
            <a:off x="1360715" y="1733142"/>
            <a:ext cx="6590917" cy="1323439"/>
          </a:xfrm>
          <a:prstGeom prst="rect">
            <a:avLst/>
          </a:prstGeom>
          <a:solidFill>
            <a:srgbClr val="FFFFFF"/>
          </a:solidFill>
          <a:ln>
            <a:solidFill>
              <a:schemeClr val="bg1"/>
            </a:solidFill>
          </a:ln>
        </p:spPr>
        <p:txBody>
          <a:bodyPr wrap="none" rtlCol="0">
            <a:spAutoFit/>
          </a:bodyPr>
          <a:lstStyle/>
          <a:p>
            <a:pPr algn="ctr"/>
            <a:r>
              <a:rPr lang="en-US" sz="4000" b="1" dirty="0" smtClean="0">
                <a:solidFill>
                  <a:schemeClr val="bg1">
                    <a:lumMod val="50000"/>
                    <a:lumOff val="50000"/>
                  </a:schemeClr>
                </a:solidFill>
                <a:latin typeface="Arial Black"/>
                <a:cs typeface="Arial Black"/>
              </a:rPr>
              <a:t>Contact </a:t>
            </a:r>
            <a:r>
              <a:rPr lang="en-US" sz="4000" b="1" dirty="0" smtClean="0">
                <a:solidFill>
                  <a:schemeClr val="bg1">
                    <a:lumMod val="50000"/>
                    <a:lumOff val="50000"/>
                  </a:schemeClr>
                </a:solidFill>
                <a:latin typeface="Arial Black"/>
                <a:cs typeface="Arial Black"/>
                <a:hlinkClick r:id="rId3"/>
              </a:rPr>
              <a:t>nano@mos.org</a:t>
            </a:r>
            <a:r>
              <a:rPr lang="en-US" sz="4000" b="1" dirty="0" smtClean="0">
                <a:solidFill>
                  <a:schemeClr val="bg1">
                    <a:lumMod val="50000"/>
                    <a:lumOff val="50000"/>
                  </a:schemeClr>
                </a:solidFill>
                <a:latin typeface="Arial Black"/>
                <a:cs typeface="Arial Black"/>
              </a:rPr>
              <a:t> </a:t>
            </a:r>
          </a:p>
          <a:p>
            <a:pPr algn="ctr"/>
            <a:r>
              <a:rPr lang="en-US" sz="4000" b="1" dirty="0" smtClean="0">
                <a:solidFill>
                  <a:schemeClr val="bg1">
                    <a:lumMod val="50000"/>
                    <a:lumOff val="50000"/>
                  </a:schemeClr>
                </a:solidFill>
                <a:latin typeface="Arial Black"/>
                <a:cs typeface="Arial Black"/>
              </a:rPr>
              <a:t>for video files.</a:t>
            </a:r>
            <a:endParaRPr lang="en-US" sz="4000" b="1" dirty="0">
              <a:solidFill>
                <a:schemeClr val="bg1">
                  <a:lumMod val="50000"/>
                  <a:lumOff val="50000"/>
                </a:schemeClr>
              </a:solidFill>
              <a:latin typeface="Arial Black"/>
              <a:cs typeface="Arial Black"/>
            </a:endParaRPr>
          </a:p>
        </p:txBody>
      </p:sp>
    </p:spTree>
    <p:extLst>
      <p:ext uri="{BB962C8B-B14F-4D97-AF65-F5344CB8AC3E}">
        <p14:creationId xmlns:p14="http://schemas.microsoft.com/office/powerpoint/2010/main" val="1456460608"/>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76338" y="5964957"/>
            <a:ext cx="6789737" cy="612372"/>
          </a:xfrm>
        </p:spPr>
        <p:txBody>
          <a:bodyPr/>
          <a:lstStyle/>
          <a:p>
            <a:r>
              <a:rPr lang="en-US" sz="3600" dirty="0" smtClean="0"/>
              <a:t>George </a:t>
            </a:r>
            <a:r>
              <a:rPr lang="en-US" sz="3600" dirty="0" err="1" smtClean="0"/>
              <a:t>Whitesides</a:t>
            </a:r>
            <a:endParaRPr lang="en-US" sz="3600" dirty="0"/>
          </a:p>
        </p:txBody>
      </p:sp>
      <p:pic>
        <p:nvPicPr>
          <p:cNvPr id="6" name="Picture 5" descr="Georg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5307" y="819809"/>
            <a:ext cx="7985100" cy="4528953"/>
          </a:xfrm>
          <a:prstGeom prst="rect">
            <a:avLst/>
          </a:prstGeom>
        </p:spPr>
      </p:pic>
      <p:sp>
        <p:nvSpPr>
          <p:cNvPr id="7" name="TextBox 6"/>
          <p:cNvSpPr txBox="1"/>
          <p:nvPr/>
        </p:nvSpPr>
        <p:spPr>
          <a:xfrm>
            <a:off x="1513115" y="2810835"/>
            <a:ext cx="6590917" cy="1323439"/>
          </a:xfrm>
          <a:prstGeom prst="rect">
            <a:avLst/>
          </a:prstGeom>
          <a:solidFill>
            <a:srgbClr val="FFFFFF"/>
          </a:solidFill>
          <a:ln>
            <a:solidFill>
              <a:schemeClr val="bg1"/>
            </a:solidFill>
          </a:ln>
        </p:spPr>
        <p:txBody>
          <a:bodyPr wrap="none" rtlCol="0">
            <a:spAutoFit/>
          </a:bodyPr>
          <a:lstStyle/>
          <a:p>
            <a:pPr algn="ctr"/>
            <a:r>
              <a:rPr lang="en-US" sz="4000" b="1" dirty="0" smtClean="0">
                <a:solidFill>
                  <a:schemeClr val="bg1">
                    <a:lumMod val="50000"/>
                    <a:lumOff val="50000"/>
                  </a:schemeClr>
                </a:solidFill>
                <a:latin typeface="Arial Black"/>
                <a:cs typeface="Arial Black"/>
              </a:rPr>
              <a:t>Contact </a:t>
            </a:r>
            <a:r>
              <a:rPr lang="en-US" sz="4000" b="1" dirty="0" smtClean="0">
                <a:solidFill>
                  <a:schemeClr val="bg1">
                    <a:lumMod val="50000"/>
                    <a:lumOff val="50000"/>
                  </a:schemeClr>
                </a:solidFill>
                <a:latin typeface="Arial Black"/>
                <a:cs typeface="Arial Black"/>
                <a:hlinkClick r:id="rId3"/>
              </a:rPr>
              <a:t>nano@mos.org</a:t>
            </a:r>
            <a:r>
              <a:rPr lang="en-US" sz="4000" b="1" dirty="0" smtClean="0">
                <a:solidFill>
                  <a:schemeClr val="bg1">
                    <a:lumMod val="50000"/>
                    <a:lumOff val="50000"/>
                  </a:schemeClr>
                </a:solidFill>
                <a:latin typeface="Arial Black"/>
                <a:cs typeface="Arial Black"/>
              </a:rPr>
              <a:t> </a:t>
            </a:r>
          </a:p>
          <a:p>
            <a:pPr algn="ctr"/>
            <a:r>
              <a:rPr lang="en-US" sz="4000" b="1" dirty="0" smtClean="0">
                <a:solidFill>
                  <a:schemeClr val="bg1">
                    <a:lumMod val="50000"/>
                    <a:lumOff val="50000"/>
                  </a:schemeClr>
                </a:solidFill>
                <a:latin typeface="Arial Black"/>
                <a:cs typeface="Arial Black"/>
              </a:rPr>
              <a:t>for video files.</a:t>
            </a:r>
            <a:endParaRPr lang="en-US" sz="4000" b="1" dirty="0">
              <a:solidFill>
                <a:schemeClr val="bg1">
                  <a:lumMod val="50000"/>
                  <a:lumOff val="50000"/>
                </a:schemeClr>
              </a:solidFill>
              <a:latin typeface="Arial Black"/>
              <a:cs typeface="Arial Black"/>
            </a:endParaRPr>
          </a:p>
        </p:txBody>
      </p:sp>
    </p:spTree>
    <p:extLst>
      <p:ext uri="{BB962C8B-B14F-4D97-AF65-F5344CB8AC3E}">
        <p14:creationId xmlns:p14="http://schemas.microsoft.com/office/powerpoint/2010/main" val="2590743691"/>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ctrTitle"/>
          </p:nvPr>
        </p:nvSpPr>
        <p:spPr>
          <a:xfrm>
            <a:off x="685800" y="1704975"/>
            <a:ext cx="7772400" cy="2217738"/>
          </a:xfrm>
        </p:spPr>
        <p:txBody>
          <a:bodyPr/>
          <a:lstStyle/>
          <a:p>
            <a:pPr eaLnBrk="1" hangingPunct="1"/>
            <a:r>
              <a:rPr lang="en-US" sz="4800" dirty="0" smtClean="0"/>
              <a:t/>
            </a:r>
            <a:br>
              <a:rPr lang="en-US" sz="4800" dirty="0" smtClean="0"/>
            </a:br>
            <a:r>
              <a:rPr lang="en-US" sz="4800" dirty="0" smtClean="0"/>
              <a:t>Slide presentation </a:t>
            </a:r>
            <a:br>
              <a:rPr lang="en-US" sz="4800" dirty="0" smtClean="0"/>
            </a:br>
            <a:r>
              <a:rPr lang="en-US" sz="4800" dirty="0" smtClean="0"/>
              <a:t>about </a:t>
            </a:r>
            <a:br>
              <a:rPr lang="en-US" sz="4800" dirty="0" smtClean="0"/>
            </a:br>
            <a:r>
              <a:rPr lang="en-US" sz="4800" dirty="0" smtClean="0"/>
              <a:t>slide presentations</a:t>
            </a:r>
            <a:br>
              <a:rPr lang="en-US" sz="4800" dirty="0" smtClean="0"/>
            </a:br>
            <a:endParaRPr lang="en-US" sz="4800" dirty="0" smtClean="0"/>
          </a:p>
        </p:txBody>
      </p:sp>
      <p:sp>
        <p:nvSpPr>
          <p:cNvPr id="3" name="Subtitle 2"/>
          <p:cNvSpPr>
            <a:spLocks noGrp="1"/>
          </p:cNvSpPr>
          <p:nvPr>
            <p:ph type="subTitle" idx="1"/>
          </p:nvPr>
        </p:nvSpPr>
        <p:spPr>
          <a:xfrm>
            <a:off x="1371600" y="4935538"/>
            <a:ext cx="6400800" cy="1360487"/>
          </a:xfrm>
        </p:spPr>
        <p:txBody>
          <a:bodyPr rtlCol="0">
            <a:normAutofit fontScale="85000" lnSpcReduction="20000"/>
          </a:bodyPr>
          <a:lstStyle/>
          <a:p>
            <a:pPr eaLnBrk="1" fontAlgn="auto" hangingPunct="1">
              <a:spcAft>
                <a:spcPts val="0"/>
              </a:spcAft>
              <a:buFont typeface="Arial" pitchFamily="34" charset="0"/>
              <a:buNone/>
              <a:defRPr/>
            </a:pPr>
            <a:r>
              <a:rPr lang="en-US" dirty="0" smtClean="0">
                <a:solidFill>
                  <a:schemeClr val="accent3"/>
                </a:solidFill>
                <a:ea typeface="+mn-ea"/>
                <a:cs typeface="+mn-cs"/>
              </a:rPr>
              <a:t>Science Communication Workshop</a:t>
            </a:r>
          </a:p>
          <a:p>
            <a:pPr eaLnBrk="1" fontAlgn="auto" hangingPunct="1">
              <a:spcAft>
                <a:spcPts val="0"/>
              </a:spcAft>
              <a:buFont typeface="Arial" pitchFamily="34" charset="0"/>
              <a:buNone/>
              <a:defRPr/>
            </a:pPr>
            <a:r>
              <a:rPr lang="en-US" dirty="0" smtClean="0">
                <a:solidFill>
                  <a:schemeClr val="accent3"/>
                </a:solidFill>
                <a:ea typeface="+mn-ea"/>
                <a:cs typeface="+mn-cs"/>
              </a:rPr>
              <a:t>Session One</a:t>
            </a:r>
          </a:p>
          <a:p>
            <a:pPr eaLnBrk="1" fontAlgn="auto" hangingPunct="1">
              <a:spcAft>
                <a:spcPts val="0"/>
              </a:spcAft>
              <a:buFont typeface="Arial" pitchFamily="34" charset="0"/>
              <a:buNone/>
              <a:defRPr/>
            </a:pPr>
            <a:r>
              <a:rPr lang="en-US" dirty="0" smtClean="0">
                <a:solidFill>
                  <a:schemeClr val="accent3"/>
                </a:solidFill>
                <a:ea typeface="+mn-ea"/>
                <a:cs typeface="+mn-cs"/>
              </a:rPr>
              <a:t>[Date]</a:t>
            </a:r>
            <a:endParaRPr lang="en-US" dirty="0">
              <a:solidFill>
                <a:schemeClr val="accent3"/>
              </a:solidFill>
              <a:ea typeface="+mn-ea"/>
              <a:cs typeface="+mn-cs"/>
            </a:endParaRPr>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704975"/>
            <a:ext cx="7772400" cy="1895475"/>
          </a:xfrm>
        </p:spPr>
        <p:txBody>
          <a:bodyPr rtlCol="0">
            <a:normAutofit fontScale="90000"/>
          </a:bodyPr>
          <a:lstStyle/>
          <a:p>
            <a:pPr eaLnBrk="1" fontAlgn="auto" hangingPunct="1">
              <a:spcAft>
                <a:spcPts val="0"/>
              </a:spcAft>
              <a:defRPr/>
            </a:pPr>
            <a:r>
              <a:rPr lang="en-US" dirty="0" smtClean="0">
                <a:ea typeface="+mj-ea"/>
                <a:cs typeface="+mj-cs"/>
              </a:rPr>
              <a:t/>
            </a:r>
            <a:br>
              <a:rPr lang="en-US" dirty="0" smtClean="0">
                <a:ea typeface="+mj-ea"/>
                <a:cs typeface="+mj-cs"/>
              </a:rPr>
            </a:br>
            <a:r>
              <a:rPr lang="en-US" sz="5300" dirty="0" smtClean="0">
                <a:ea typeface="+mj-ea"/>
                <a:cs typeface="+mj-cs"/>
              </a:rPr>
              <a:t>slide design</a:t>
            </a:r>
            <a:r>
              <a:rPr lang="en-US" dirty="0" smtClean="0">
                <a:ea typeface="+mj-ea"/>
                <a:cs typeface="+mj-cs"/>
              </a:rPr>
              <a:t/>
            </a:r>
            <a:br>
              <a:rPr lang="en-US" dirty="0" smtClean="0">
                <a:ea typeface="+mj-ea"/>
                <a:cs typeface="+mj-cs"/>
              </a:rPr>
            </a:br>
            <a:endParaRPr lang="en-US" dirty="0">
              <a:ea typeface="+mj-ea"/>
              <a:cs typeface="+mj-cs"/>
            </a:endParaRPr>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704975"/>
            <a:ext cx="7772400" cy="1895475"/>
          </a:xfrm>
        </p:spPr>
        <p:txBody>
          <a:bodyPr rtlCol="0">
            <a:normAutofit fontScale="90000"/>
          </a:bodyPr>
          <a:lstStyle/>
          <a:p>
            <a:pPr lvl="1" eaLnBrk="1" fontAlgn="auto" hangingPunct="1">
              <a:spcAft>
                <a:spcPts val="0"/>
              </a:spcAft>
              <a:defRPr/>
            </a:pPr>
            <a:r>
              <a:rPr lang="en-US" dirty="0" smtClean="0">
                <a:ea typeface="+mj-ea"/>
                <a:cs typeface="+mj-cs"/>
              </a:rPr>
              <a:t/>
            </a:r>
            <a:br>
              <a:rPr lang="en-US" dirty="0" smtClean="0">
                <a:ea typeface="+mj-ea"/>
                <a:cs typeface="+mj-cs"/>
              </a:rPr>
            </a:br>
            <a:r>
              <a:rPr lang="en-US" dirty="0"/>
              <a:t>Design your slides so your audience can get one single clear message from each </a:t>
            </a:r>
            <a:r>
              <a:rPr lang="en-US" dirty="0" smtClean="0"/>
              <a:t>one</a:t>
            </a:r>
            <a:r>
              <a:rPr lang="en-US" dirty="0"/>
              <a:t/>
            </a:r>
            <a:br>
              <a:rPr lang="en-US" dirty="0"/>
            </a:br>
            <a:r>
              <a:rPr lang="en-US" dirty="0" smtClean="0">
                <a:ea typeface="+mj-ea"/>
                <a:cs typeface="+mj-cs"/>
              </a:rPr>
              <a:t/>
            </a:r>
            <a:br>
              <a:rPr lang="en-US" dirty="0" smtClean="0">
                <a:ea typeface="+mj-ea"/>
                <a:cs typeface="+mj-cs"/>
              </a:rPr>
            </a:br>
            <a:endParaRPr lang="en-US" dirty="0">
              <a:ea typeface="+mj-ea"/>
              <a:cs typeface="+mj-cs"/>
            </a:endParaRPr>
          </a:p>
        </p:txBody>
      </p:sp>
    </p:spTree>
    <p:extLst>
      <p:ext uri="{BB962C8B-B14F-4D97-AF65-F5344CB8AC3E}">
        <p14:creationId xmlns:p14="http://schemas.microsoft.com/office/powerpoint/2010/main" val="4270396408"/>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ctrTitle"/>
          </p:nvPr>
        </p:nvSpPr>
        <p:spPr>
          <a:xfrm>
            <a:off x="-573088" y="-4763"/>
            <a:ext cx="7032626" cy="1895476"/>
          </a:xfrm>
        </p:spPr>
        <p:txBody>
          <a:bodyPr/>
          <a:lstStyle/>
          <a:p>
            <a:pPr eaLnBrk="1" hangingPunct="1"/>
            <a:r>
              <a:rPr lang="en-US" sz="6000" smtClean="0">
                <a:latin typeface="Blackoak Std" pitchFamily="-123" charset="0"/>
                <a:ea typeface="Blackoak Std" pitchFamily="-123" charset="0"/>
                <a:cs typeface="Blackoak Std" pitchFamily="-123" charset="0"/>
              </a:rPr>
              <a:t>DON’T</a:t>
            </a:r>
          </a:p>
        </p:txBody>
      </p:sp>
      <p:sp>
        <p:nvSpPr>
          <p:cNvPr id="20482" name="Title 1"/>
          <p:cNvSpPr txBox="1">
            <a:spLocks/>
          </p:cNvSpPr>
          <p:nvPr/>
        </p:nvSpPr>
        <p:spPr bwMode="auto">
          <a:xfrm rot="-680709">
            <a:off x="709613" y="798513"/>
            <a:ext cx="4394200" cy="1893887"/>
          </a:xfrm>
          <a:prstGeom prst="rect">
            <a:avLst/>
          </a:prstGeom>
          <a:noFill/>
          <a:ln w="9525">
            <a:noFill/>
            <a:miter lim="800000"/>
            <a:headEnd/>
            <a:tailEnd/>
          </a:ln>
        </p:spPr>
        <p:txBody>
          <a:bodyPr anchor="ctr">
            <a:prstTxWarp prst="textNoShape">
              <a:avLst/>
            </a:prstTxWarp>
          </a:bodyPr>
          <a:lstStyle/>
          <a:p>
            <a:pPr algn="ctr"/>
            <a:r>
              <a:rPr lang="en-US" sz="6000" b="1">
                <a:latin typeface="Apple Chancery" pitchFamily="-123" charset="0"/>
                <a:ea typeface="Apple Chancery" pitchFamily="-123" charset="0"/>
                <a:cs typeface="Apple Chancery" pitchFamily="-123" charset="0"/>
              </a:rPr>
              <a:t>TRY TO</a:t>
            </a:r>
          </a:p>
        </p:txBody>
      </p:sp>
      <p:sp>
        <p:nvSpPr>
          <p:cNvPr id="20483" name="Title 1"/>
          <p:cNvSpPr txBox="1">
            <a:spLocks/>
          </p:cNvSpPr>
          <p:nvPr/>
        </p:nvSpPr>
        <p:spPr bwMode="auto">
          <a:xfrm>
            <a:off x="1946275" y="4954588"/>
            <a:ext cx="3103563" cy="1895475"/>
          </a:xfrm>
          <a:prstGeom prst="rect">
            <a:avLst/>
          </a:prstGeom>
          <a:noFill/>
          <a:ln w="9525">
            <a:noFill/>
            <a:miter lim="800000"/>
            <a:headEnd/>
            <a:tailEnd/>
          </a:ln>
        </p:spPr>
        <p:txBody>
          <a:bodyPr anchor="ctr">
            <a:prstTxWarp prst="textNoShape">
              <a:avLst/>
            </a:prstTxWarp>
          </a:bodyPr>
          <a:lstStyle/>
          <a:p>
            <a:pPr algn="ctr"/>
            <a:r>
              <a:rPr lang="en-US" sz="6000" b="1">
                <a:latin typeface="Calibri" pitchFamily="-123" charset="0"/>
              </a:rPr>
              <a:t>INTO  A</a:t>
            </a:r>
          </a:p>
        </p:txBody>
      </p:sp>
      <p:sp>
        <p:nvSpPr>
          <p:cNvPr id="20484" name="Title 1"/>
          <p:cNvSpPr txBox="1">
            <a:spLocks/>
          </p:cNvSpPr>
          <p:nvPr/>
        </p:nvSpPr>
        <p:spPr bwMode="auto">
          <a:xfrm>
            <a:off x="-269875" y="3776663"/>
            <a:ext cx="9577388" cy="1895475"/>
          </a:xfrm>
          <a:prstGeom prst="rect">
            <a:avLst/>
          </a:prstGeom>
          <a:noFill/>
          <a:ln w="9525">
            <a:noFill/>
            <a:miter lim="800000"/>
            <a:headEnd/>
            <a:tailEnd/>
          </a:ln>
        </p:spPr>
        <p:txBody>
          <a:bodyPr anchor="ctr">
            <a:prstTxWarp prst="textNoShape">
              <a:avLst/>
            </a:prstTxWarp>
          </a:bodyPr>
          <a:lstStyle/>
          <a:p>
            <a:pPr algn="ctr"/>
            <a:r>
              <a:rPr lang="en-US" sz="7200" b="1">
                <a:latin typeface="Braggadocio" pitchFamily="-123" charset="0"/>
                <a:ea typeface="Braggadocio" pitchFamily="-123" charset="0"/>
                <a:cs typeface="Braggadocio" pitchFamily="-123" charset="0"/>
              </a:rPr>
              <a:t>INFORMATION</a:t>
            </a:r>
          </a:p>
        </p:txBody>
      </p:sp>
      <p:sp>
        <p:nvSpPr>
          <p:cNvPr id="20485" name="Title 1"/>
          <p:cNvSpPr txBox="1">
            <a:spLocks/>
          </p:cNvSpPr>
          <p:nvPr/>
        </p:nvSpPr>
        <p:spPr bwMode="auto">
          <a:xfrm>
            <a:off x="3646488" y="2430463"/>
            <a:ext cx="6005512" cy="1895475"/>
          </a:xfrm>
          <a:prstGeom prst="rect">
            <a:avLst/>
          </a:prstGeom>
          <a:noFill/>
          <a:ln w="9525">
            <a:noFill/>
            <a:miter lim="800000"/>
            <a:headEnd/>
            <a:tailEnd/>
          </a:ln>
        </p:spPr>
        <p:txBody>
          <a:bodyPr anchor="ctr">
            <a:prstTxWarp prst="textNoShape">
              <a:avLst/>
            </a:prstTxWarp>
          </a:bodyPr>
          <a:lstStyle/>
          <a:p>
            <a:pPr algn="ctr"/>
            <a:r>
              <a:rPr lang="en-US" sz="5400" b="1">
                <a:latin typeface="Blackoak Std" pitchFamily="-123" charset="0"/>
                <a:ea typeface="Blackoak Std" pitchFamily="-123" charset="0"/>
                <a:cs typeface="Blackoak Std" pitchFamily="-123" charset="0"/>
              </a:rPr>
              <a:t>TOO </a:t>
            </a:r>
            <a:r>
              <a:rPr lang="en-US" sz="6600" b="1">
                <a:latin typeface="Lucida Handwriting" pitchFamily="-123" charset="0"/>
                <a:ea typeface="Lucida Handwriting" pitchFamily="-123" charset="0"/>
                <a:cs typeface="Lucida Handwriting" pitchFamily="-123" charset="0"/>
              </a:rPr>
              <a:t>MUCH</a:t>
            </a:r>
          </a:p>
        </p:txBody>
      </p:sp>
      <p:sp>
        <p:nvSpPr>
          <p:cNvPr id="20486" name="Title 1"/>
          <p:cNvSpPr txBox="1">
            <a:spLocks/>
          </p:cNvSpPr>
          <p:nvPr/>
        </p:nvSpPr>
        <p:spPr bwMode="auto">
          <a:xfrm rot="-829332">
            <a:off x="4752975" y="4724400"/>
            <a:ext cx="4391025" cy="1895475"/>
          </a:xfrm>
          <a:prstGeom prst="rect">
            <a:avLst/>
          </a:prstGeom>
          <a:noFill/>
          <a:ln w="9525">
            <a:noFill/>
            <a:miter lim="800000"/>
            <a:headEnd/>
            <a:tailEnd/>
          </a:ln>
        </p:spPr>
        <p:txBody>
          <a:bodyPr anchor="ctr">
            <a:prstTxWarp prst="textNoShape">
              <a:avLst/>
            </a:prstTxWarp>
          </a:bodyPr>
          <a:lstStyle/>
          <a:p>
            <a:pPr algn="ctr"/>
            <a:r>
              <a:rPr lang="en-US" sz="8800">
                <a:latin typeface="Mesquite Std" pitchFamily="-123" charset="0"/>
                <a:ea typeface="Mesquite Std" pitchFamily="-123" charset="0"/>
                <a:cs typeface="Mesquite Std" pitchFamily="-123" charset="0"/>
              </a:rPr>
              <a:t>SINGLE</a:t>
            </a:r>
            <a:r>
              <a:rPr lang="en-US" sz="6000" b="1">
                <a:latin typeface="Calibri" pitchFamily="-123" charset="0"/>
              </a:rPr>
              <a:t> </a:t>
            </a:r>
            <a:r>
              <a:rPr lang="en-US" sz="6000" b="1">
                <a:latin typeface="Jazz LET" pitchFamily="-123" charset="0"/>
                <a:ea typeface="Jazz LET" pitchFamily="-123" charset="0"/>
                <a:cs typeface="Jazz LET" pitchFamily="-123" charset="0"/>
              </a:rPr>
              <a:t>SLIDE</a:t>
            </a:r>
          </a:p>
        </p:txBody>
      </p:sp>
      <p:sp>
        <p:nvSpPr>
          <p:cNvPr id="20487" name="Title 1"/>
          <p:cNvSpPr txBox="1">
            <a:spLocks/>
          </p:cNvSpPr>
          <p:nvPr/>
        </p:nvSpPr>
        <p:spPr bwMode="auto">
          <a:xfrm>
            <a:off x="1347788" y="1627188"/>
            <a:ext cx="4186237" cy="1895475"/>
          </a:xfrm>
          <a:prstGeom prst="rect">
            <a:avLst/>
          </a:prstGeom>
          <a:noFill/>
          <a:ln w="9525">
            <a:noFill/>
            <a:miter lim="800000"/>
            <a:headEnd/>
            <a:tailEnd/>
          </a:ln>
        </p:spPr>
        <p:txBody>
          <a:bodyPr anchor="ctr">
            <a:prstTxWarp prst="textNoShape">
              <a:avLst/>
            </a:prstTxWarp>
          </a:bodyPr>
          <a:lstStyle/>
          <a:p>
            <a:pPr algn="ctr"/>
            <a:r>
              <a:rPr lang="en-US" sz="9600" i="1">
                <a:latin typeface="Cracked" pitchFamily="-123" charset="0"/>
                <a:ea typeface="Cracked" pitchFamily="-123" charset="0"/>
                <a:cs typeface="Cracked" pitchFamily="-123" charset="0"/>
              </a:rPr>
              <a:t>CRAM</a:t>
            </a:r>
          </a:p>
        </p:txBody>
      </p:sp>
      <p:pic>
        <p:nvPicPr>
          <p:cNvPr id="20488" name="Picture 1032" descr="muchINfo-wwaldo"/>
          <p:cNvPicPr>
            <a:picLocks noChangeAspect="1" noChangeArrowheads="1"/>
          </p:cNvPicPr>
          <p:nvPr/>
        </p:nvPicPr>
        <p:blipFill>
          <a:blip r:embed="rId3"/>
          <a:srcRect/>
          <a:stretch>
            <a:fillRect/>
          </a:stretch>
        </p:blipFill>
        <p:spPr bwMode="auto">
          <a:xfrm>
            <a:off x="0" y="3338513"/>
            <a:ext cx="9144000" cy="1765300"/>
          </a:xfrm>
          <a:prstGeom prst="rect">
            <a:avLst/>
          </a:prstGeom>
          <a:noFill/>
          <a:ln w="9525">
            <a:noFill/>
            <a:miter lim="800000"/>
            <a:headEnd/>
            <a:tailEnd/>
          </a:ln>
        </p:spPr>
      </p:pic>
      <p:pic>
        <p:nvPicPr>
          <p:cNvPr id="20490" name="Picture 1034"/>
          <p:cNvPicPr>
            <a:picLocks noChangeAspect="1" noChangeArrowheads="1"/>
          </p:cNvPicPr>
          <p:nvPr/>
        </p:nvPicPr>
        <p:blipFill>
          <a:blip r:embed="rId4"/>
          <a:srcRect/>
          <a:stretch>
            <a:fillRect/>
          </a:stretch>
        </p:blipFill>
        <p:spPr bwMode="auto">
          <a:xfrm>
            <a:off x="139700" y="1401763"/>
            <a:ext cx="1176338" cy="1936750"/>
          </a:xfrm>
          <a:prstGeom prst="rect">
            <a:avLst/>
          </a:prstGeom>
          <a:noFill/>
          <a:ln w="9525">
            <a:noFill/>
            <a:miter lim="800000"/>
            <a:headEnd/>
            <a:tailEnd/>
          </a:ln>
          <a:effectLst/>
        </p:spPr>
      </p:pic>
      <p:pic>
        <p:nvPicPr>
          <p:cNvPr id="20493" name="Picture 1037"/>
          <p:cNvPicPr>
            <a:picLocks noChangeAspect="1" noChangeArrowheads="1"/>
          </p:cNvPicPr>
          <p:nvPr/>
        </p:nvPicPr>
        <p:blipFill>
          <a:blip r:embed="rId5"/>
          <a:srcRect/>
          <a:stretch>
            <a:fillRect/>
          </a:stretch>
        </p:blipFill>
        <p:spPr bwMode="auto">
          <a:xfrm>
            <a:off x="4205288" y="3109913"/>
            <a:ext cx="1095375" cy="1095375"/>
          </a:xfrm>
          <a:prstGeom prst="rect">
            <a:avLst/>
          </a:prstGeom>
          <a:noFill/>
          <a:ln w="9525">
            <a:noFill/>
            <a:miter lim="800000"/>
            <a:headEnd/>
            <a:tailEnd/>
          </a:ln>
          <a:effectLst/>
        </p:spPr>
      </p:pic>
      <p:pic>
        <p:nvPicPr>
          <p:cNvPr id="20495" name="Picture 1039"/>
          <p:cNvPicPr>
            <a:picLocks noChangeAspect="1" noChangeArrowheads="1"/>
          </p:cNvPicPr>
          <p:nvPr/>
        </p:nvPicPr>
        <p:blipFill>
          <a:blip r:embed="rId6"/>
          <a:srcRect/>
          <a:stretch>
            <a:fillRect/>
          </a:stretch>
        </p:blipFill>
        <p:spPr bwMode="auto">
          <a:xfrm>
            <a:off x="1347788" y="5538788"/>
            <a:ext cx="985837" cy="1166812"/>
          </a:xfrm>
          <a:prstGeom prst="rect">
            <a:avLst/>
          </a:prstGeom>
          <a:noFill/>
          <a:ln w="9525">
            <a:noFill/>
            <a:miter lim="800000"/>
            <a:headEnd/>
            <a:tailEnd/>
          </a:ln>
          <a:effectLst/>
        </p:spPr>
      </p:pic>
      <p:pic>
        <p:nvPicPr>
          <p:cNvPr id="20497" name="Picture 1041"/>
          <p:cNvPicPr>
            <a:picLocks noChangeAspect="1" noChangeArrowheads="1"/>
          </p:cNvPicPr>
          <p:nvPr/>
        </p:nvPicPr>
        <p:blipFill>
          <a:blip r:embed="rId7"/>
          <a:srcRect/>
          <a:stretch>
            <a:fillRect/>
          </a:stretch>
        </p:blipFill>
        <p:spPr bwMode="auto">
          <a:xfrm rot="5277241">
            <a:off x="7664450" y="5722938"/>
            <a:ext cx="1663700" cy="1295400"/>
          </a:xfrm>
          <a:prstGeom prst="rect">
            <a:avLst/>
          </a:prstGeom>
          <a:noFill/>
          <a:ln w="9525">
            <a:noFill/>
            <a:miter lim="800000"/>
            <a:headEnd/>
            <a:tailEnd/>
          </a:ln>
          <a:effectLst/>
        </p:spPr>
      </p:pic>
      <p:pic>
        <p:nvPicPr>
          <p:cNvPr id="20498" name="Picture 1042"/>
          <p:cNvPicPr>
            <a:picLocks noChangeAspect="1" noChangeArrowheads="1"/>
          </p:cNvPicPr>
          <p:nvPr/>
        </p:nvPicPr>
        <p:blipFill>
          <a:blip r:embed="rId7"/>
          <a:srcRect/>
          <a:stretch>
            <a:fillRect/>
          </a:stretch>
        </p:blipFill>
        <p:spPr bwMode="auto">
          <a:xfrm>
            <a:off x="4468813" y="1243013"/>
            <a:ext cx="1663700" cy="1295400"/>
          </a:xfrm>
          <a:prstGeom prst="rect">
            <a:avLst/>
          </a:prstGeom>
          <a:noFill/>
          <a:ln w="9525">
            <a:noFill/>
            <a:miter lim="800000"/>
            <a:headEnd/>
            <a:tailEnd/>
          </a:ln>
          <a:effectLst/>
        </p:spPr>
      </p:pic>
      <p:pic>
        <p:nvPicPr>
          <p:cNvPr id="20499" name="Picture 1043"/>
          <p:cNvPicPr>
            <a:picLocks noChangeAspect="1" noChangeArrowheads="1"/>
          </p:cNvPicPr>
          <p:nvPr/>
        </p:nvPicPr>
        <p:blipFill>
          <a:blip r:embed="rId8"/>
          <a:srcRect/>
          <a:stretch>
            <a:fillRect/>
          </a:stretch>
        </p:blipFill>
        <p:spPr bwMode="auto">
          <a:xfrm>
            <a:off x="6273800" y="239713"/>
            <a:ext cx="1974850" cy="2298700"/>
          </a:xfrm>
          <a:prstGeom prst="rect">
            <a:avLst/>
          </a:prstGeom>
          <a:noFill/>
          <a:ln w="9525">
            <a:noFill/>
            <a:miter lim="800000"/>
            <a:headEnd/>
            <a:tailEnd/>
          </a:ln>
          <a:effectLst/>
        </p:spPr>
      </p:pic>
      <p:pic>
        <p:nvPicPr>
          <p:cNvPr id="20500" name="Picture 1044"/>
          <p:cNvPicPr>
            <a:picLocks noChangeAspect="1" noChangeArrowheads="1"/>
          </p:cNvPicPr>
          <p:nvPr/>
        </p:nvPicPr>
        <p:blipFill>
          <a:blip r:embed="rId4"/>
          <a:srcRect/>
          <a:stretch>
            <a:fillRect/>
          </a:stretch>
        </p:blipFill>
        <p:spPr bwMode="auto">
          <a:xfrm>
            <a:off x="227013" y="5202238"/>
            <a:ext cx="965200" cy="1589087"/>
          </a:xfrm>
          <a:prstGeom prst="rect">
            <a:avLst/>
          </a:prstGeom>
          <a:noFill/>
          <a:ln w="9525">
            <a:noFill/>
            <a:miter lim="800000"/>
            <a:headEnd/>
            <a:tailEnd/>
          </a:ln>
          <a:effectLst/>
        </p:spPr>
      </p:pic>
      <p:pic>
        <p:nvPicPr>
          <p:cNvPr id="20501" name="Picture 1045"/>
          <p:cNvPicPr>
            <a:picLocks noChangeAspect="1" noChangeArrowheads="1"/>
          </p:cNvPicPr>
          <p:nvPr/>
        </p:nvPicPr>
        <p:blipFill>
          <a:blip r:embed="rId5"/>
          <a:srcRect/>
          <a:stretch>
            <a:fillRect/>
          </a:stretch>
        </p:blipFill>
        <p:spPr bwMode="auto">
          <a:xfrm>
            <a:off x="1436688" y="2243138"/>
            <a:ext cx="1095375" cy="1095375"/>
          </a:xfrm>
          <a:prstGeom prst="rect">
            <a:avLst/>
          </a:prstGeom>
          <a:noFill/>
          <a:ln w="9525">
            <a:noFill/>
            <a:miter lim="800000"/>
            <a:headEnd/>
            <a:tailEnd/>
          </a:ln>
          <a:effectLst/>
        </p:spPr>
      </p:pic>
      <p:pic>
        <p:nvPicPr>
          <p:cNvPr id="20502" name="Picture 1046"/>
          <p:cNvPicPr>
            <a:picLocks noChangeAspect="1" noChangeArrowheads="1"/>
          </p:cNvPicPr>
          <p:nvPr/>
        </p:nvPicPr>
        <p:blipFill>
          <a:blip r:embed="rId7"/>
          <a:srcRect/>
          <a:stretch>
            <a:fillRect/>
          </a:stretch>
        </p:blipFill>
        <p:spPr bwMode="auto">
          <a:xfrm rot="-1263936">
            <a:off x="2333625" y="3128963"/>
            <a:ext cx="1663700" cy="1295400"/>
          </a:xfrm>
          <a:prstGeom prst="rect">
            <a:avLst/>
          </a:prstGeom>
          <a:noFill/>
          <a:ln w="9525">
            <a:noFill/>
            <a:miter lim="800000"/>
            <a:headEnd/>
            <a:tailEnd/>
          </a:ln>
          <a:effectLst/>
        </p:spPr>
      </p:pic>
    </p:spTree>
  </p:cSld>
  <p:clrMapOvr>
    <a:masterClrMapping/>
  </p:clrMapOvr>
  <p:transition xmlns:p14="http://schemas.microsoft.com/office/powerpoint/2010/main" spd="slow">
    <p:fade/>
  </p:transitio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4763"/>
            <a:ext cx="6459538" cy="1895476"/>
          </a:xfrm>
        </p:spPr>
        <p:txBody>
          <a:bodyPr/>
          <a:lstStyle/>
          <a:p>
            <a:pPr eaLnBrk="1" hangingPunct="1"/>
            <a:r>
              <a:rPr lang="en-US" sz="6000" smtClean="0">
                <a:latin typeface="Blackoak Std" pitchFamily="-123" charset="0"/>
                <a:ea typeface="Blackoak Std" pitchFamily="-123" charset="0"/>
                <a:cs typeface="Blackoak Std" pitchFamily="-123" charset="0"/>
              </a:rPr>
              <a:t>D</a:t>
            </a:r>
            <a:r>
              <a:rPr lang="en-US" sz="9600" smtClean="0">
                <a:latin typeface="Hobo Std" pitchFamily="-123" charset="0"/>
                <a:ea typeface="Hobo Std" pitchFamily="-123" charset="0"/>
                <a:cs typeface="Hobo Std" pitchFamily="-123" charset="0"/>
              </a:rPr>
              <a:t>O</a:t>
            </a:r>
            <a:r>
              <a:rPr lang="en-US" sz="6000" smtClean="0">
                <a:latin typeface="Blackoak Std" pitchFamily="-123" charset="0"/>
                <a:ea typeface="Blackoak Std" pitchFamily="-123" charset="0"/>
                <a:cs typeface="Blackoak Std" pitchFamily="-123" charset="0"/>
              </a:rPr>
              <a:t>N’T</a:t>
            </a:r>
          </a:p>
        </p:txBody>
      </p:sp>
      <p:sp>
        <p:nvSpPr>
          <p:cNvPr id="5" name="Title 1"/>
          <p:cNvSpPr txBox="1">
            <a:spLocks/>
          </p:cNvSpPr>
          <p:nvPr/>
        </p:nvSpPr>
        <p:spPr bwMode="auto">
          <a:xfrm rot="-680709">
            <a:off x="4470400" y="654050"/>
            <a:ext cx="4394200" cy="1616075"/>
          </a:xfrm>
          <a:prstGeom prst="rect">
            <a:avLst/>
          </a:prstGeom>
          <a:noFill/>
          <a:ln w="9525">
            <a:noFill/>
            <a:miter lim="800000"/>
            <a:headEnd/>
            <a:tailEnd/>
          </a:ln>
        </p:spPr>
        <p:txBody>
          <a:bodyPr anchor="ctr">
            <a:prstTxWarp prst="textNoShape">
              <a:avLst/>
            </a:prstTxWarp>
          </a:bodyPr>
          <a:lstStyle/>
          <a:p>
            <a:pPr algn="ctr"/>
            <a:r>
              <a:rPr lang="en-US" sz="9600" b="1">
                <a:solidFill>
                  <a:srgbClr val="FD90FF"/>
                </a:solidFill>
                <a:latin typeface="Apple Chancery" pitchFamily="-123" charset="0"/>
                <a:ea typeface="Apple Chancery" pitchFamily="-123" charset="0"/>
                <a:cs typeface="Apple Chancery" pitchFamily="-123" charset="0"/>
              </a:rPr>
              <a:t>USE</a:t>
            </a:r>
          </a:p>
        </p:txBody>
      </p:sp>
      <p:sp>
        <p:nvSpPr>
          <p:cNvPr id="7" name="Title 1"/>
          <p:cNvSpPr txBox="1">
            <a:spLocks/>
          </p:cNvSpPr>
          <p:nvPr/>
        </p:nvSpPr>
        <p:spPr>
          <a:xfrm>
            <a:off x="207963" y="3776663"/>
            <a:ext cx="8772525" cy="1895475"/>
          </a:xfrm>
          <a:prstGeom prst="rect">
            <a:avLst/>
          </a:prstGeom>
        </p:spPr>
        <p:style>
          <a:lnRef idx="1">
            <a:schemeClr val="accent6"/>
          </a:lnRef>
          <a:fillRef idx="3">
            <a:schemeClr val="accent6"/>
          </a:fillRef>
          <a:effectRef idx="2">
            <a:schemeClr val="accent6"/>
          </a:effectRef>
          <a:fontRef idx="minor">
            <a:schemeClr val="lt1"/>
          </a:fontRef>
        </p:style>
        <p:txBody>
          <a:bodyPr anchor="ctr">
            <a:normAutofit fontScale="7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4300" b="1" dirty="0" smtClean="0">
                <a:latin typeface="Comic Sans MS"/>
                <a:cs typeface="Comic Sans MS"/>
              </a:rPr>
              <a:t>AND A </a:t>
            </a:r>
            <a:r>
              <a:rPr lang="en-US" sz="11300" b="1" dirty="0" smtClean="0">
                <a:latin typeface="Handwriting - Dakota"/>
                <a:cs typeface="Handwriting - Dakota"/>
              </a:rPr>
              <a:t>MISHMASH</a:t>
            </a:r>
            <a:r>
              <a:rPr lang="en-US" sz="7200" b="1" dirty="0" smtClean="0">
                <a:latin typeface="Braggadocio"/>
                <a:cs typeface="Braggadocio"/>
              </a:rPr>
              <a:t> OF FONTS!  </a:t>
            </a:r>
            <a:endParaRPr lang="en-US" sz="7200" b="1" dirty="0">
              <a:latin typeface="Braggadocio"/>
              <a:cs typeface="Braggadocio"/>
            </a:endParaRPr>
          </a:p>
        </p:txBody>
      </p:sp>
      <p:sp>
        <p:nvSpPr>
          <p:cNvPr id="8" name="Title 1"/>
          <p:cNvSpPr txBox="1">
            <a:spLocks/>
          </p:cNvSpPr>
          <p:nvPr/>
        </p:nvSpPr>
        <p:spPr bwMode="auto">
          <a:xfrm>
            <a:off x="0" y="2724150"/>
            <a:ext cx="9144000" cy="1323975"/>
          </a:xfrm>
          <a:prstGeom prst="rect">
            <a:avLst/>
          </a:prstGeom>
          <a:solidFill>
            <a:srgbClr val="C0504D"/>
          </a:solidFill>
          <a:ln w="9525">
            <a:noFill/>
            <a:miter lim="800000"/>
            <a:headEnd/>
            <a:tailEnd/>
          </a:ln>
        </p:spPr>
        <p:txBody>
          <a:bodyPr anchor="ctr">
            <a:prstTxWarp prst="textNoShape">
              <a:avLst/>
            </a:prstTxWarp>
          </a:bodyPr>
          <a:lstStyle/>
          <a:p>
            <a:pPr algn="ctr"/>
            <a:r>
              <a:rPr lang="en-US" sz="5400" b="1">
                <a:solidFill>
                  <a:srgbClr val="33FF0C"/>
                </a:solidFill>
                <a:latin typeface="Jazz LET" pitchFamily="-123" charset="0"/>
                <a:ea typeface="Jazz LET" pitchFamily="-123" charset="0"/>
                <a:cs typeface="Jazz LET" pitchFamily="-123" charset="0"/>
              </a:rPr>
              <a:t>COLOR </a:t>
            </a:r>
            <a:r>
              <a:rPr lang="en-US" sz="7200" b="1">
                <a:solidFill>
                  <a:srgbClr val="0BFFEA"/>
                </a:solidFill>
                <a:latin typeface="Jazz LET" pitchFamily="-123" charset="0"/>
                <a:ea typeface="Jazz LET" pitchFamily="-123" charset="0"/>
                <a:cs typeface="Jazz LET" pitchFamily="-123" charset="0"/>
              </a:rPr>
              <a:t>SCHEMES</a:t>
            </a:r>
          </a:p>
        </p:txBody>
      </p:sp>
      <p:sp>
        <p:nvSpPr>
          <p:cNvPr id="34822" name="Title 1"/>
          <p:cNvSpPr txBox="1">
            <a:spLocks/>
          </p:cNvSpPr>
          <p:nvPr/>
        </p:nvSpPr>
        <p:spPr bwMode="auto">
          <a:xfrm rot="-829332">
            <a:off x="4591050" y="4981575"/>
            <a:ext cx="4389438" cy="1893888"/>
          </a:xfrm>
          <a:prstGeom prst="rect">
            <a:avLst/>
          </a:prstGeom>
          <a:noFill/>
          <a:ln w="9525">
            <a:noFill/>
            <a:miter lim="800000"/>
            <a:headEnd/>
            <a:tailEnd/>
          </a:ln>
        </p:spPr>
        <p:txBody>
          <a:bodyPr anchor="ctr">
            <a:prstTxWarp prst="textNoShape">
              <a:avLst/>
            </a:prstTxWarp>
          </a:bodyPr>
          <a:lstStyle/>
          <a:p>
            <a:pPr algn="ctr"/>
            <a:endParaRPr lang="en-US" sz="6000" b="1">
              <a:latin typeface="Jazz LET" pitchFamily="-123" charset="0"/>
              <a:ea typeface="Jazz LET" pitchFamily="-123" charset="0"/>
              <a:cs typeface="Jazz LET" pitchFamily="-123" charset="0"/>
            </a:endParaRPr>
          </a:p>
        </p:txBody>
      </p:sp>
      <p:sp>
        <p:nvSpPr>
          <p:cNvPr id="11" name="Title 1"/>
          <p:cNvSpPr txBox="1">
            <a:spLocks/>
          </p:cNvSpPr>
          <p:nvPr/>
        </p:nvSpPr>
        <p:spPr>
          <a:xfrm>
            <a:off x="1" y="1143001"/>
            <a:ext cx="5805714" cy="2379436"/>
          </a:xfrm>
          <a:prstGeom prst="rect">
            <a:avLst/>
          </a:prstGeom>
          <a:ln>
            <a:solidFill>
              <a:srgbClr val="0BFFEA"/>
            </a:solidFill>
          </a:ln>
        </p:spPr>
        <p:txBody>
          <a:bodyPr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9600" b="1" i="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Cracked"/>
                <a:cs typeface="Cracked"/>
              </a:rPr>
              <a:t>D</a:t>
            </a:r>
            <a:r>
              <a:rPr lang="en-US" sz="9600" b="1" i="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33FF0C"/>
                </a:solidFill>
                <a:effectLst>
                  <a:glow rad="101600">
                    <a:schemeClr val="accent4">
                      <a:satMod val="175000"/>
                      <a:alpha val="40000"/>
                    </a:schemeClr>
                  </a:glow>
                  <a:outerShdw blurRad="41275" dist="12700" dir="12000000" algn="tl" rotWithShape="0">
                    <a:srgbClr val="000000">
                      <a:alpha val="40000"/>
                    </a:srgbClr>
                  </a:outerShdw>
                </a:effectLst>
                <a:latin typeface="Cracked"/>
                <a:cs typeface="Cracked"/>
              </a:rPr>
              <a:t>I</a:t>
            </a:r>
            <a:r>
              <a:rPr lang="en-US" sz="9600" b="1" i="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Cracked"/>
                <a:cs typeface="Cracked"/>
              </a:rPr>
              <a:t>S</a:t>
            </a:r>
            <a:r>
              <a:rPr lang="en-US" sz="9600" b="1" i="1" dirty="0" smtClean="0">
                <a:solidFill>
                  <a:srgbClr val="FFFF00"/>
                </a:solidFill>
                <a:latin typeface="Cracked"/>
                <a:cs typeface="Cracked"/>
              </a:rPr>
              <a:t>T</a:t>
            </a:r>
            <a:r>
              <a:rPr lang="en-US" sz="9600" b="1" i="1" dirty="0" smtClean="0">
                <a:solidFill>
                  <a:srgbClr val="FD90FF"/>
                </a:solidFill>
                <a:latin typeface="Cracked"/>
                <a:cs typeface="Cracked"/>
              </a:rPr>
              <a:t>R</a:t>
            </a:r>
            <a:r>
              <a:rPr lang="en-US" sz="9600" b="1" i="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Cracked"/>
                <a:cs typeface="Cracked"/>
              </a:rPr>
              <a:t>A</a:t>
            </a:r>
            <a:r>
              <a:rPr lang="en-US" sz="9600" b="1" i="1" dirty="0" smtClean="0">
                <a:solidFill>
                  <a:srgbClr val="FFB032"/>
                </a:solidFill>
                <a:latin typeface="Cracked"/>
                <a:cs typeface="Cracked"/>
              </a:rPr>
              <a:t>C</a:t>
            </a:r>
            <a:r>
              <a:rPr lang="en-US" sz="9600" b="1" i="1" dirty="0" smtClean="0">
                <a:solidFill>
                  <a:srgbClr val="FF14D8"/>
                </a:solidFill>
                <a:latin typeface="Cracked"/>
                <a:cs typeface="Cracked"/>
              </a:rPr>
              <a:t>T</a:t>
            </a:r>
            <a:r>
              <a:rPr lang="en-US" sz="9600" b="1" i="1" dirty="0" smtClean="0">
                <a:solidFill>
                  <a:srgbClr val="0BFFEA"/>
                </a:solidFill>
                <a:latin typeface="Cracked"/>
                <a:cs typeface="Cracked"/>
              </a:rPr>
              <a:t>I</a:t>
            </a:r>
            <a:r>
              <a:rPr lang="en-US" sz="9600" b="1" i="1" dirty="0" smtClean="0">
                <a:solidFill>
                  <a:srgbClr val="37FF01"/>
                </a:solidFill>
                <a:latin typeface="Cracked"/>
                <a:cs typeface="Cracked"/>
              </a:rPr>
              <a:t>N</a:t>
            </a:r>
            <a:r>
              <a:rPr lang="en-US" sz="9600" b="1" i="1" dirty="0" smtClean="0">
                <a:solidFill>
                  <a:srgbClr val="F6FF18"/>
                </a:solidFill>
                <a:latin typeface="Cracked"/>
                <a:cs typeface="Cracked"/>
              </a:rPr>
              <a:t>G</a:t>
            </a:r>
            <a:endParaRPr lang="en-US" sz="9600" b="1" i="1" dirty="0">
              <a:solidFill>
                <a:srgbClr val="F6FF18"/>
              </a:solidFill>
              <a:latin typeface="Cracked"/>
              <a:cs typeface="Cracked"/>
            </a:endParaRPr>
          </a:p>
        </p:txBody>
      </p:sp>
      <p:sp>
        <p:nvSpPr>
          <p:cNvPr id="14" name="TextBox 13"/>
          <p:cNvSpPr txBox="1"/>
          <p:nvPr/>
        </p:nvSpPr>
        <p:spPr>
          <a:xfrm>
            <a:off x="588039" y="5973191"/>
            <a:ext cx="8342882" cy="634945"/>
          </a:xfrm>
          <a:prstGeom prst="rect">
            <a:avLst/>
          </a:prstGeom>
          <a:solidFill>
            <a:srgbClr val="FF14D8"/>
          </a:solidFill>
          <a:scene3d>
            <a:camera prst="isometricOffAxis1Top"/>
            <a:lightRig rig="threePt" dir="t"/>
          </a:scene3d>
        </p:spPr>
        <p:txBody>
          <a:bodyPr>
            <a:spAutoFit/>
          </a:bodyPr>
          <a:lstStyle/>
          <a:p>
            <a:pPr fontAlgn="auto">
              <a:spcBef>
                <a:spcPts val="0"/>
              </a:spcBef>
              <a:spcAft>
                <a:spcPts val="0"/>
              </a:spcAft>
              <a:defRPr/>
            </a:pPr>
            <a:endParaRPr lang="en-US" sz="1800" dirty="0">
              <a:latin typeface="+mn-lt"/>
              <a:ea typeface="+mn-ea"/>
              <a:cs typeface="+mn-cs"/>
            </a:endParaRPr>
          </a:p>
        </p:txBody>
      </p:sp>
    </p:spTree>
    <p:extLst>
      <p:ext uri="{BB962C8B-B14F-4D97-AF65-F5344CB8AC3E}">
        <p14:creationId xmlns:p14="http://schemas.microsoft.com/office/powerpoint/2010/main" val="407271901"/>
      </p:ext>
    </p:extLst>
  </p:cSld>
  <p:clrMapOvr>
    <a:masterClrMapping/>
  </p:clrMapOvr>
  <p:transition xmlns:p14="http://schemas.microsoft.com/office/powerpoint/2010/main" spd="slow">
    <p:sndAc>
      <p:stSnd>
        <p:snd r:embed="rId3" name="Bongo"/>
      </p:stSnd>
    </p:sndAc>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subTnLst>
                                    <p:audio>
                                      <p:cMediaNode>
                                        <p:cTn display="0" masterRel="sameClick">
                                          <p:stCondLst>
                                            <p:cond evt="begin" delay="0">
                                              <p:tn val="5"/>
                                            </p:cond>
                                          </p:stCondLst>
                                          <p:endCondLst>
                                            <p:cond evt="onStopAudio" delay="0">
                                              <p:tgtEl>
                                                <p:sldTgt/>
                                              </p:tgtEl>
                                            </p:cond>
                                          </p:endCondLst>
                                        </p:cTn>
                                        <p:tgtEl>
                                          <p:sndTgt r:embed="rId4" name="Fly In"/>
                                        </p:tgtEl>
                                      </p:cMediaNode>
                                    </p:audio>
                                  </p:subTnLst>
                                </p:cTn>
                              </p:par>
                              <p:par>
                                <p:cTn id="11" presetID="19"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fmla="#ppt_w*sin(2.5*pi*$)">
                                          <p:val>
                                            <p:fltVal val="0"/>
                                          </p:val>
                                        </p:tav>
                                        <p:tav tm="100000">
                                          <p:val>
                                            <p:fltVal val="1"/>
                                          </p:val>
                                        </p:tav>
                                      </p:tavLst>
                                    </p:anim>
                                    <p:anim calcmode="lin" valueType="num">
                                      <p:cBhvr>
                                        <p:cTn id="14" dur="1000" fill="hold"/>
                                        <p:tgtEl>
                                          <p:spTgt spid="5"/>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11"/>
                                            </p:cond>
                                          </p:stCondLst>
                                          <p:endCondLst>
                                            <p:cond evt="onStopAudio" delay="0">
                                              <p:tgtEl>
                                                <p:sldTgt/>
                                              </p:tgtEl>
                                            </p:cond>
                                          </p:endCondLst>
                                        </p:cTn>
                                        <p:tgtEl>
                                          <p:sndTgt r:embed="rId4" name="Fly In"/>
                                        </p:tgtEl>
                                      </p:cMediaNode>
                                    </p:audio>
                                  </p:subTnLst>
                                </p:cTn>
                              </p:par>
                              <p:par>
                                <p:cTn id="15" presetID="41" presetClass="entr" presetSubtype="0" fill="hold" nodeType="withEffect">
                                  <p:stCondLst>
                                    <p:cond delay="0"/>
                                  </p:stCondLst>
                                  <p:iterate type="lt">
                                    <p:tmPct val="10000"/>
                                  </p:iterate>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1"/>
                                        </p:tgtEl>
                                        <p:attrNameLst>
                                          <p:attrName>ppt_y</p:attrName>
                                        </p:attrNameLst>
                                      </p:cBhvr>
                                      <p:tavLst>
                                        <p:tav tm="0">
                                          <p:val>
                                            <p:strVal val="#ppt_y"/>
                                          </p:val>
                                        </p:tav>
                                        <p:tav tm="100000">
                                          <p:val>
                                            <p:strVal val="#ppt_y"/>
                                          </p:val>
                                        </p:tav>
                                      </p:tavLst>
                                    </p:anim>
                                    <p:anim calcmode="lin" valueType="num">
                                      <p:cBhvr>
                                        <p:cTn id="1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1"/>
                                        </p:tgtEl>
                                      </p:cBhvr>
                                    </p:animEffect>
                                  </p:childTnLst>
                                  <p:subTnLst>
                                    <p:audio>
                                      <p:cMediaNode>
                                        <p:cTn display="0" masterRel="sameClick">
                                          <p:stCondLst>
                                            <p:cond evt="begin" delay="0">
                                              <p:tn val="15"/>
                                            </p:cond>
                                          </p:stCondLst>
                                          <p:endCondLst>
                                            <p:cond evt="onStopAudio" delay="0">
                                              <p:tgtEl>
                                                <p:sldTgt/>
                                              </p:tgtEl>
                                            </p:cond>
                                          </p:endCondLst>
                                        </p:cTn>
                                        <p:tgtEl>
                                          <p:sndTgt r:embed="rId4" name="Fly In"/>
                                        </p:tgtEl>
                                      </p:cMediaNode>
                                    </p:audio>
                                  </p:subTnLst>
                                </p:cTn>
                              </p:par>
                              <p:par>
                                <p:cTn id="22" presetID="26"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down)">
                                      <p:cBhvr>
                                        <p:cTn id="24" dur="580">
                                          <p:stCondLst>
                                            <p:cond delay="0"/>
                                          </p:stCondLst>
                                        </p:cTn>
                                        <p:tgtEl>
                                          <p:spTgt spid="8"/>
                                        </p:tgtEl>
                                      </p:cBhvr>
                                    </p:animEffect>
                                    <p:anim calcmode="lin" valueType="num">
                                      <p:cBhvr>
                                        <p:cTn id="25"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6"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7"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28"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29"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0" dur="26">
                                          <p:stCondLst>
                                            <p:cond delay="650"/>
                                          </p:stCondLst>
                                        </p:cTn>
                                        <p:tgtEl>
                                          <p:spTgt spid="8"/>
                                        </p:tgtEl>
                                      </p:cBhvr>
                                      <p:to x="100000" y="60000"/>
                                    </p:animScale>
                                    <p:animScale>
                                      <p:cBhvr>
                                        <p:cTn id="31" dur="166" decel="50000">
                                          <p:stCondLst>
                                            <p:cond delay="676"/>
                                          </p:stCondLst>
                                        </p:cTn>
                                        <p:tgtEl>
                                          <p:spTgt spid="8"/>
                                        </p:tgtEl>
                                      </p:cBhvr>
                                      <p:to x="100000" y="100000"/>
                                    </p:animScale>
                                    <p:animScale>
                                      <p:cBhvr>
                                        <p:cTn id="32" dur="26">
                                          <p:stCondLst>
                                            <p:cond delay="1312"/>
                                          </p:stCondLst>
                                        </p:cTn>
                                        <p:tgtEl>
                                          <p:spTgt spid="8"/>
                                        </p:tgtEl>
                                      </p:cBhvr>
                                      <p:to x="100000" y="80000"/>
                                    </p:animScale>
                                    <p:animScale>
                                      <p:cBhvr>
                                        <p:cTn id="33" dur="166" decel="50000">
                                          <p:stCondLst>
                                            <p:cond delay="1338"/>
                                          </p:stCondLst>
                                        </p:cTn>
                                        <p:tgtEl>
                                          <p:spTgt spid="8"/>
                                        </p:tgtEl>
                                      </p:cBhvr>
                                      <p:to x="100000" y="100000"/>
                                    </p:animScale>
                                    <p:animScale>
                                      <p:cBhvr>
                                        <p:cTn id="34" dur="26">
                                          <p:stCondLst>
                                            <p:cond delay="1642"/>
                                          </p:stCondLst>
                                        </p:cTn>
                                        <p:tgtEl>
                                          <p:spTgt spid="8"/>
                                        </p:tgtEl>
                                      </p:cBhvr>
                                      <p:to x="100000" y="90000"/>
                                    </p:animScale>
                                    <p:animScale>
                                      <p:cBhvr>
                                        <p:cTn id="35" dur="166" decel="50000">
                                          <p:stCondLst>
                                            <p:cond delay="1668"/>
                                          </p:stCondLst>
                                        </p:cTn>
                                        <p:tgtEl>
                                          <p:spTgt spid="8"/>
                                        </p:tgtEl>
                                      </p:cBhvr>
                                      <p:to x="100000" y="100000"/>
                                    </p:animScale>
                                    <p:animScale>
                                      <p:cBhvr>
                                        <p:cTn id="36" dur="26">
                                          <p:stCondLst>
                                            <p:cond delay="1808"/>
                                          </p:stCondLst>
                                        </p:cTn>
                                        <p:tgtEl>
                                          <p:spTgt spid="8"/>
                                        </p:tgtEl>
                                      </p:cBhvr>
                                      <p:to x="100000" y="95000"/>
                                    </p:animScale>
                                    <p:animScale>
                                      <p:cBhvr>
                                        <p:cTn id="37" dur="166" decel="50000">
                                          <p:stCondLst>
                                            <p:cond delay="1834"/>
                                          </p:stCondLst>
                                        </p:cTn>
                                        <p:tgtEl>
                                          <p:spTgt spid="8"/>
                                        </p:tgtEl>
                                      </p:cBhvr>
                                      <p:to x="100000" y="100000"/>
                                    </p:animScale>
                                  </p:childTnLst>
                                </p:cTn>
                              </p:par>
                              <p:par>
                                <p:cTn id="38" presetID="52" presetClass="entr" presetSubtype="0" fill="hold" grpId="0" nodeType="withEffect">
                                  <p:stCondLst>
                                    <p:cond delay="0"/>
                                  </p:stCondLst>
                                  <p:childTnLst>
                                    <p:set>
                                      <p:cBhvr>
                                        <p:cTn id="39" dur="1" fill="hold">
                                          <p:stCondLst>
                                            <p:cond delay="0"/>
                                          </p:stCondLst>
                                        </p:cTn>
                                        <p:tgtEl>
                                          <p:spTgt spid="7"/>
                                        </p:tgtEl>
                                        <p:attrNameLst>
                                          <p:attrName>style.visibility</p:attrName>
                                        </p:attrNameLst>
                                      </p:cBhvr>
                                      <p:to>
                                        <p:strVal val="visible"/>
                                      </p:to>
                                    </p:set>
                                    <p:animScale>
                                      <p:cBhvr>
                                        <p:cTn id="40"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7"/>
                                        </p:tgtEl>
                                        <p:attrNameLst>
                                          <p:attrName>ppt_x</p:attrName>
                                          <p:attrName>ppt_y</p:attrName>
                                        </p:attrNameLst>
                                      </p:cBhvr>
                                    </p:animMotion>
                                    <p:animEffect transition="in" filter="fade">
                                      <p:cBhvr>
                                        <p:cTn id="4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7" grpId="0" animBg="1"/>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ctrTitle"/>
          </p:nvPr>
        </p:nvSpPr>
        <p:spPr>
          <a:xfrm>
            <a:off x="0" y="-4763"/>
            <a:ext cx="6459538" cy="1895476"/>
          </a:xfrm>
        </p:spPr>
        <p:txBody>
          <a:bodyPr/>
          <a:lstStyle/>
          <a:p>
            <a:pPr eaLnBrk="1" hangingPunct="1"/>
            <a:r>
              <a:rPr lang="en-US" sz="6000" dirty="0" smtClean="0">
                <a:latin typeface="Blackoak Std" pitchFamily="-123" charset="0"/>
                <a:ea typeface="Blackoak Std" pitchFamily="-123" charset="0"/>
                <a:cs typeface="Blackoak Std" pitchFamily="-123" charset="0"/>
              </a:rPr>
              <a:t>D</a:t>
            </a:r>
            <a:r>
              <a:rPr lang="en-US" sz="9600" dirty="0" smtClean="0">
                <a:latin typeface="Hobo Std" pitchFamily="-123" charset="0"/>
                <a:ea typeface="Hobo Std" pitchFamily="-123" charset="0"/>
                <a:cs typeface="Hobo Std" pitchFamily="-123" charset="0"/>
              </a:rPr>
              <a:t>O</a:t>
            </a:r>
            <a:r>
              <a:rPr lang="en-US" sz="6000" dirty="0" smtClean="0">
                <a:latin typeface="Blackoak Std" pitchFamily="-123" charset="0"/>
                <a:ea typeface="Blackoak Std" pitchFamily="-123" charset="0"/>
                <a:cs typeface="Blackoak Std" pitchFamily="-123" charset="0"/>
              </a:rPr>
              <a:t>N’T</a:t>
            </a:r>
          </a:p>
        </p:txBody>
      </p:sp>
      <p:sp>
        <p:nvSpPr>
          <p:cNvPr id="36867" name="Title 1"/>
          <p:cNvSpPr txBox="1">
            <a:spLocks/>
          </p:cNvSpPr>
          <p:nvPr/>
        </p:nvSpPr>
        <p:spPr bwMode="auto">
          <a:xfrm rot="-680709">
            <a:off x="4470400" y="654050"/>
            <a:ext cx="4394200" cy="1616075"/>
          </a:xfrm>
          <a:prstGeom prst="rect">
            <a:avLst/>
          </a:prstGeom>
          <a:noFill/>
          <a:ln w="9525">
            <a:noFill/>
            <a:miter lim="800000"/>
            <a:headEnd/>
            <a:tailEnd/>
          </a:ln>
        </p:spPr>
        <p:txBody>
          <a:bodyPr anchor="ctr">
            <a:prstTxWarp prst="textNoShape">
              <a:avLst/>
            </a:prstTxWarp>
          </a:bodyPr>
          <a:lstStyle/>
          <a:p>
            <a:pPr algn="ctr"/>
            <a:r>
              <a:rPr lang="en-US" sz="9600" b="1" dirty="0">
                <a:solidFill>
                  <a:srgbClr val="FD90FF"/>
                </a:solidFill>
                <a:latin typeface="Apple Chancery" pitchFamily="-123" charset="0"/>
                <a:ea typeface="Apple Chancery" pitchFamily="-123" charset="0"/>
                <a:cs typeface="Apple Chancery" pitchFamily="-123" charset="0"/>
              </a:rPr>
              <a:t>USE</a:t>
            </a:r>
          </a:p>
        </p:txBody>
      </p:sp>
      <p:sp>
        <p:nvSpPr>
          <p:cNvPr id="7" name="Title 1"/>
          <p:cNvSpPr txBox="1">
            <a:spLocks/>
          </p:cNvSpPr>
          <p:nvPr/>
        </p:nvSpPr>
        <p:spPr>
          <a:xfrm>
            <a:off x="207963" y="3776663"/>
            <a:ext cx="8772525" cy="1895475"/>
          </a:xfrm>
          <a:prstGeom prst="rect">
            <a:avLst/>
          </a:prstGeom>
        </p:spPr>
        <p:style>
          <a:lnRef idx="1">
            <a:schemeClr val="accent6"/>
          </a:lnRef>
          <a:fillRef idx="3">
            <a:schemeClr val="accent6"/>
          </a:fillRef>
          <a:effectRef idx="2">
            <a:schemeClr val="accent6"/>
          </a:effectRef>
          <a:fontRef idx="minor">
            <a:schemeClr val="lt1"/>
          </a:fontRef>
        </p:style>
        <p:txBody>
          <a:bodyPr anchor="ctr">
            <a:normAutofit fontScale="7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4300" b="1" dirty="0" smtClean="0">
                <a:latin typeface="Comic Sans MS"/>
                <a:cs typeface="Comic Sans MS"/>
              </a:rPr>
              <a:t>AND A </a:t>
            </a:r>
            <a:r>
              <a:rPr lang="en-US" sz="11300" b="1" dirty="0" smtClean="0">
                <a:latin typeface="Handwriting - Dakota"/>
                <a:cs typeface="Handwriting - Dakota"/>
              </a:rPr>
              <a:t>MISHMASH</a:t>
            </a:r>
            <a:r>
              <a:rPr lang="en-US" sz="7200" b="1" dirty="0" smtClean="0">
                <a:latin typeface="Braggadocio"/>
                <a:cs typeface="Braggadocio"/>
              </a:rPr>
              <a:t> OF FONTS!  </a:t>
            </a:r>
            <a:endParaRPr lang="en-US" sz="7200" b="1" dirty="0">
              <a:latin typeface="Braggadocio"/>
              <a:cs typeface="Braggadocio"/>
            </a:endParaRPr>
          </a:p>
        </p:txBody>
      </p:sp>
      <p:sp>
        <p:nvSpPr>
          <p:cNvPr id="36869" name="Title 1"/>
          <p:cNvSpPr txBox="1">
            <a:spLocks/>
          </p:cNvSpPr>
          <p:nvPr/>
        </p:nvSpPr>
        <p:spPr bwMode="auto">
          <a:xfrm>
            <a:off x="0" y="2724150"/>
            <a:ext cx="9144000" cy="1323975"/>
          </a:xfrm>
          <a:prstGeom prst="rect">
            <a:avLst/>
          </a:prstGeom>
          <a:solidFill>
            <a:srgbClr val="C0504D"/>
          </a:solidFill>
          <a:ln w="9525">
            <a:noFill/>
            <a:miter lim="800000"/>
            <a:headEnd/>
            <a:tailEnd/>
          </a:ln>
        </p:spPr>
        <p:txBody>
          <a:bodyPr anchor="ctr">
            <a:prstTxWarp prst="textNoShape">
              <a:avLst/>
            </a:prstTxWarp>
          </a:bodyPr>
          <a:lstStyle/>
          <a:p>
            <a:pPr algn="ctr"/>
            <a:r>
              <a:rPr lang="en-US" sz="5400" b="1" dirty="0">
                <a:solidFill>
                  <a:srgbClr val="33FF0C"/>
                </a:solidFill>
                <a:latin typeface="Jazz LET" pitchFamily="-123" charset="0"/>
                <a:ea typeface="Jazz LET" pitchFamily="-123" charset="0"/>
                <a:cs typeface="Jazz LET" pitchFamily="-123" charset="0"/>
              </a:rPr>
              <a:t>COLOR </a:t>
            </a:r>
            <a:r>
              <a:rPr lang="en-US" sz="7200" b="1" dirty="0">
                <a:solidFill>
                  <a:srgbClr val="0BFFEA"/>
                </a:solidFill>
                <a:latin typeface="Jazz LET" pitchFamily="-123" charset="0"/>
                <a:ea typeface="Jazz LET" pitchFamily="-123" charset="0"/>
                <a:cs typeface="Jazz LET" pitchFamily="-123" charset="0"/>
              </a:rPr>
              <a:t>SCHEMES</a:t>
            </a:r>
          </a:p>
        </p:txBody>
      </p:sp>
      <p:sp>
        <p:nvSpPr>
          <p:cNvPr id="36870" name="Title 1"/>
          <p:cNvSpPr txBox="1">
            <a:spLocks/>
          </p:cNvSpPr>
          <p:nvPr/>
        </p:nvSpPr>
        <p:spPr bwMode="auto">
          <a:xfrm rot="-829332">
            <a:off x="4591050" y="4981575"/>
            <a:ext cx="4389438" cy="1893888"/>
          </a:xfrm>
          <a:prstGeom prst="rect">
            <a:avLst/>
          </a:prstGeom>
          <a:noFill/>
          <a:ln w="9525">
            <a:noFill/>
            <a:miter lim="800000"/>
            <a:headEnd/>
            <a:tailEnd/>
          </a:ln>
        </p:spPr>
        <p:txBody>
          <a:bodyPr anchor="ctr">
            <a:prstTxWarp prst="textNoShape">
              <a:avLst/>
            </a:prstTxWarp>
          </a:bodyPr>
          <a:lstStyle/>
          <a:p>
            <a:pPr algn="ctr"/>
            <a:endParaRPr lang="en-US" sz="6000" b="1">
              <a:latin typeface="Jazz LET" pitchFamily="-123" charset="0"/>
              <a:ea typeface="Jazz LET" pitchFamily="-123" charset="0"/>
              <a:cs typeface="Jazz LET" pitchFamily="-123" charset="0"/>
            </a:endParaRPr>
          </a:p>
        </p:txBody>
      </p:sp>
      <p:sp>
        <p:nvSpPr>
          <p:cNvPr id="11" name="Title 1"/>
          <p:cNvSpPr txBox="1">
            <a:spLocks/>
          </p:cNvSpPr>
          <p:nvPr/>
        </p:nvSpPr>
        <p:spPr>
          <a:xfrm>
            <a:off x="1" y="1143001"/>
            <a:ext cx="5805714" cy="2379436"/>
          </a:xfrm>
          <a:prstGeom prst="rect">
            <a:avLst/>
          </a:prstGeom>
          <a:ln>
            <a:solidFill>
              <a:srgbClr val="0BFFEA"/>
            </a:solidFill>
          </a:ln>
        </p:spPr>
        <p:txBody>
          <a:bodyPr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9600" b="1" i="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Cracked"/>
                <a:cs typeface="Cracked"/>
              </a:rPr>
              <a:t>D</a:t>
            </a:r>
            <a:r>
              <a:rPr lang="en-US" sz="9600" b="1" i="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33FF0C"/>
                </a:solidFill>
                <a:effectLst>
                  <a:glow rad="101600">
                    <a:schemeClr val="accent4">
                      <a:satMod val="175000"/>
                      <a:alpha val="40000"/>
                    </a:schemeClr>
                  </a:glow>
                  <a:outerShdw blurRad="41275" dist="12700" dir="12000000" algn="tl" rotWithShape="0">
                    <a:srgbClr val="000000">
                      <a:alpha val="40000"/>
                    </a:srgbClr>
                  </a:outerShdw>
                </a:effectLst>
                <a:latin typeface="Cracked"/>
                <a:cs typeface="Cracked"/>
              </a:rPr>
              <a:t>I</a:t>
            </a:r>
            <a:r>
              <a:rPr lang="en-US" sz="9600" b="1" i="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Cracked"/>
                <a:cs typeface="Cracked"/>
              </a:rPr>
              <a:t>S</a:t>
            </a:r>
            <a:r>
              <a:rPr lang="en-US" sz="9600" b="1" i="1" dirty="0" smtClean="0">
                <a:solidFill>
                  <a:srgbClr val="FFFF00"/>
                </a:solidFill>
                <a:latin typeface="Cracked"/>
                <a:cs typeface="Cracked"/>
              </a:rPr>
              <a:t>T</a:t>
            </a:r>
            <a:r>
              <a:rPr lang="en-US" sz="9600" b="1" i="1" dirty="0" smtClean="0">
                <a:solidFill>
                  <a:srgbClr val="FD90FF"/>
                </a:solidFill>
                <a:latin typeface="Cracked"/>
                <a:cs typeface="Cracked"/>
              </a:rPr>
              <a:t>R</a:t>
            </a:r>
            <a:r>
              <a:rPr lang="en-US" sz="9600" b="1" i="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Cracked"/>
                <a:cs typeface="Cracked"/>
              </a:rPr>
              <a:t>A</a:t>
            </a:r>
            <a:r>
              <a:rPr lang="en-US" sz="9600" b="1" i="1" dirty="0" smtClean="0">
                <a:solidFill>
                  <a:srgbClr val="FFB032"/>
                </a:solidFill>
                <a:latin typeface="Cracked"/>
                <a:cs typeface="Cracked"/>
              </a:rPr>
              <a:t>C</a:t>
            </a:r>
            <a:r>
              <a:rPr lang="en-US" sz="9600" b="1" i="1" dirty="0" smtClean="0">
                <a:solidFill>
                  <a:srgbClr val="FF14D8"/>
                </a:solidFill>
                <a:latin typeface="Cracked"/>
                <a:cs typeface="Cracked"/>
              </a:rPr>
              <a:t>T</a:t>
            </a:r>
            <a:r>
              <a:rPr lang="en-US" sz="9600" b="1" i="1" dirty="0" smtClean="0">
                <a:solidFill>
                  <a:srgbClr val="0BFFEA"/>
                </a:solidFill>
                <a:latin typeface="Cracked"/>
                <a:cs typeface="Cracked"/>
              </a:rPr>
              <a:t>I</a:t>
            </a:r>
            <a:r>
              <a:rPr lang="en-US" sz="9600" b="1" i="1" dirty="0" smtClean="0">
                <a:solidFill>
                  <a:srgbClr val="37FF01"/>
                </a:solidFill>
                <a:latin typeface="Cracked"/>
                <a:cs typeface="Cracked"/>
              </a:rPr>
              <a:t>N</a:t>
            </a:r>
            <a:r>
              <a:rPr lang="en-US" sz="9600" b="1" i="1" dirty="0" smtClean="0">
                <a:solidFill>
                  <a:srgbClr val="F6FF18"/>
                </a:solidFill>
                <a:latin typeface="Cracked"/>
                <a:cs typeface="Cracked"/>
              </a:rPr>
              <a:t>G</a:t>
            </a:r>
            <a:endParaRPr lang="en-US" sz="9600" b="1" i="1" dirty="0">
              <a:solidFill>
                <a:srgbClr val="F6FF18"/>
              </a:solidFill>
              <a:latin typeface="Cracked"/>
              <a:cs typeface="Cracked"/>
            </a:endParaRPr>
          </a:p>
        </p:txBody>
      </p:sp>
      <p:sp>
        <p:nvSpPr>
          <p:cNvPr id="14" name="TextBox 13"/>
          <p:cNvSpPr txBox="1"/>
          <p:nvPr/>
        </p:nvSpPr>
        <p:spPr>
          <a:xfrm>
            <a:off x="588039" y="5973191"/>
            <a:ext cx="8342882" cy="634945"/>
          </a:xfrm>
          <a:prstGeom prst="rect">
            <a:avLst/>
          </a:prstGeom>
          <a:solidFill>
            <a:srgbClr val="FF14D8"/>
          </a:solidFill>
          <a:scene3d>
            <a:camera prst="isometricOffAxis1Top"/>
            <a:lightRig rig="threePt" dir="t"/>
          </a:scene3d>
        </p:spPr>
        <p:txBody>
          <a:bodyPr>
            <a:spAutoFit/>
          </a:bodyPr>
          <a:lstStyle/>
          <a:p>
            <a:pPr fontAlgn="auto">
              <a:spcBef>
                <a:spcPts val="0"/>
              </a:spcBef>
              <a:spcAft>
                <a:spcPts val="0"/>
              </a:spcAft>
              <a:defRPr/>
            </a:pPr>
            <a:endParaRPr lang="en-US" sz="1800" dirty="0">
              <a:latin typeface="+mn-lt"/>
              <a:ea typeface="+mn-ea"/>
              <a:cs typeface="+mn-cs"/>
            </a:endParaRPr>
          </a:p>
        </p:txBody>
      </p:sp>
      <p:pic>
        <p:nvPicPr>
          <p:cNvPr id="19" name="Picture 18" descr="mos_logo_icon.jpg"/>
          <p:cNvPicPr>
            <a:picLocks noChangeAspect="1"/>
          </p:cNvPicPr>
          <p:nvPr/>
        </p:nvPicPr>
        <p:blipFill>
          <a:blip r:embed="rId3"/>
          <a:srcRect/>
          <a:stretch>
            <a:fillRect/>
          </a:stretch>
        </p:blipFill>
        <p:spPr bwMode="auto">
          <a:xfrm>
            <a:off x="466725" y="5106988"/>
            <a:ext cx="1524000" cy="1524000"/>
          </a:xfrm>
          <a:prstGeom prst="rect">
            <a:avLst/>
          </a:prstGeom>
          <a:noFill/>
          <a:ln w="9525">
            <a:noFill/>
            <a:miter lim="800000"/>
            <a:headEnd/>
            <a:tailEnd/>
          </a:ln>
        </p:spPr>
      </p:pic>
      <p:pic>
        <p:nvPicPr>
          <p:cNvPr id="21" name="Picture 20" descr="NISE_Logo_onblk.jpg"/>
          <p:cNvPicPr>
            <a:picLocks noChangeAspect="1"/>
          </p:cNvPicPr>
          <p:nvPr/>
        </p:nvPicPr>
        <p:blipFill>
          <a:blip r:embed="rId4"/>
          <a:srcRect/>
          <a:stretch>
            <a:fillRect/>
          </a:stretch>
        </p:blipFill>
        <p:spPr bwMode="auto">
          <a:xfrm>
            <a:off x="2607712" y="5194252"/>
            <a:ext cx="4166151" cy="1667377"/>
          </a:xfrm>
          <a:prstGeom prst="rect">
            <a:avLst/>
          </a:prstGeom>
          <a:noFill/>
          <a:ln w="9525">
            <a:noFill/>
            <a:miter lim="800000"/>
            <a:headEnd/>
            <a:tailEnd/>
          </a:ln>
        </p:spPr>
      </p:pic>
      <p:pic>
        <p:nvPicPr>
          <p:cNvPr id="23" name="Picture 1" descr="Hard Drive:Users:greenberg_andrew:Desktop:nsf1.eps"/>
          <p:cNvPicPr>
            <a:picLocks noChangeAspect="1" noChangeArrowheads="1"/>
          </p:cNvPicPr>
          <p:nvPr/>
        </p:nvPicPr>
        <p:blipFill>
          <a:blip r:embed="rId5"/>
          <a:srcRect/>
          <a:stretch>
            <a:fillRect/>
          </a:stretch>
        </p:blipFill>
        <p:spPr bwMode="auto">
          <a:xfrm>
            <a:off x="5522913" y="3236913"/>
            <a:ext cx="3621087" cy="3621087"/>
          </a:xfrm>
          <a:prstGeom prst="rect">
            <a:avLst/>
          </a:prstGeom>
          <a:noFill/>
          <a:ln w="9525">
            <a:noFill/>
            <a:miter lim="800000"/>
            <a:headEnd/>
            <a:tailEnd/>
          </a:ln>
        </p:spPr>
      </p:pic>
      <p:pic>
        <p:nvPicPr>
          <p:cNvPr id="3" name="Picture 2" descr="CHN Logo BlueBG.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79095" y="2086601"/>
            <a:ext cx="3151826" cy="945548"/>
          </a:xfrm>
          <a:prstGeom prst="rect">
            <a:avLst/>
          </a:prstGeom>
        </p:spPr>
      </p:pic>
      <p:pic>
        <p:nvPicPr>
          <p:cNvPr id="2" name="Picture 1" descr="NU-logoFromWeb.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1615802"/>
            <a:ext cx="2789118" cy="491548"/>
          </a:xfrm>
          <a:prstGeom prst="rect">
            <a:avLst/>
          </a:prstGeom>
        </p:spPr>
      </p:pic>
      <p:pic>
        <p:nvPicPr>
          <p:cNvPr id="4" name="Picture 3" descr="UNH-logoFromWeb.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174606" y="-22680"/>
            <a:ext cx="5859721" cy="830207"/>
          </a:xfrm>
          <a:prstGeom prst="rect">
            <a:avLst/>
          </a:prstGeom>
        </p:spPr>
      </p:pic>
      <p:pic>
        <p:nvPicPr>
          <p:cNvPr id="5" name="Picture 4" descr="UML-logoFromWeb.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7963" y="3032149"/>
            <a:ext cx="1358730" cy="1320635"/>
          </a:xfrm>
          <a:prstGeom prst="rect">
            <a:avLst/>
          </a:prstGeom>
        </p:spPr>
      </p:pic>
    </p:spTree>
    <p:extLst>
      <p:ext uri="{BB962C8B-B14F-4D97-AF65-F5344CB8AC3E}">
        <p14:creationId xmlns:p14="http://schemas.microsoft.com/office/powerpoint/2010/main" val="4259288434"/>
      </p:ext>
    </p:extLst>
  </p:cSld>
  <p:clrMapOvr>
    <a:masterClrMapping/>
  </p:clrMapOvr>
  <p:transition xmlns:p14="http://schemas.microsoft.com/office/powerpoint/2010/main" spd="slow"/>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300"/>
                                        <p:tgtEl>
                                          <p:spTgt spid="19"/>
                                        </p:tgtEl>
                                      </p:cBhvr>
                                    </p:animEffect>
                                    <p:anim calcmode="lin" valueType="num">
                                      <p:cBhvr>
                                        <p:cTn id="8" dur="300" fill="hold"/>
                                        <p:tgtEl>
                                          <p:spTgt spid="19"/>
                                        </p:tgtEl>
                                        <p:attrNameLst>
                                          <p:attrName>style.rotation</p:attrName>
                                        </p:attrNameLst>
                                      </p:cBhvr>
                                      <p:tavLst>
                                        <p:tav tm="0">
                                          <p:val>
                                            <p:fltVal val="720"/>
                                          </p:val>
                                        </p:tav>
                                        <p:tav tm="100000">
                                          <p:val>
                                            <p:fltVal val="0"/>
                                          </p:val>
                                        </p:tav>
                                      </p:tavLst>
                                    </p:anim>
                                    <p:anim calcmode="lin" valueType="num">
                                      <p:cBhvr>
                                        <p:cTn id="9" dur="300" fill="hold"/>
                                        <p:tgtEl>
                                          <p:spTgt spid="19"/>
                                        </p:tgtEl>
                                        <p:attrNameLst>
                                          <p:attrName>ppt_h</p:attrName>
                                        </p:attrNameLst>
                                      </p:cBhvr>
                                      <p:tavLst>
                                        <p:tav tm="0">
                                          <p:val>
                                            <p:fltVal val="0"/>
                                          </p:val>
                                        </p:tav>
                                        <p:tav tm="100000">
                                          <p:val>
                                            <p:strVal val="#ppt_h"/>
                                          </p:val>
                                        </p:tav>
                                      </p:tavLst>
                                    </p:anim>
                                    <p:anim calcmode="lin" valueType="num">
                                      <p:cBhvr>
                                        <p:cTn id="10" dur="300" fill="hold"/>
                                        <p:tgtEl>
                                          <p:spTgt spid="19"/>
                                        </p:tgtEl>
                                        <p:attrNameLst>
                                          <p:attrName>ppt_w</p:attrName>
                                        </p:attrNameLst>
                                      </p:cBhvr>
                                      <p:tavLst>
                                        <p:tav tm="0">
                                          <p:val>
                                            <p:fltVal val="0"/>
                                          </p:val>
                                        </p:tav>
                                        <p:tav tm="100000">
                                          <p:val>
                                            <p:strVal val="#ppt_w"/>
                                          </p:val>
                                        </p:tav>
                                      </p:tavLst>
                                    </p:anim>
                                  </p:childTnLst>
                                </p:cTn>
                              </p:par>
                              <p:par>
                                <p:cTn id="11" presetID="26" presetClass="entr" presetSubtype="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down)">
                                      <p:cBhvr>
                                        <p:cTn id="13" dur="87">
                                          <p:stCondLst>
                                            <p:cond delay="0"/>
                                          </p:stCondLst>
                                        </p:cTn>
                                        <p:tgtEl>
                                          <p:spTgt spid="21"/>
                                        </p:tgtEl>
                                      </p:cBhvr>
                                    </p:animEffect>
                                    <p:anim calcmode="lin" valueType="num">
                                      <p:cBhvr>
                                        <p:cTn id="14" dur="273"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15" dur="100"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16" dur="100" tmFilter="0, 0; 0.125,0.2665; 0.25,0.4; 0.375,0.465; 0.5,0.5;  0.625,0.535; 0.75,0.6; 0.875,0.7335; 1,1">
                                          <p:stCondLst>
                                            <p:cond delay="100"/>
                                          </p:stCondLst>
                                        </p:cTn>
                                        <p:tgtEl>
                                          <p:spTgt spid="21"/>
                                        </p:tgtEl>
                                        <p:attrNameLst>
                                          <p:attrName>ppt_y</p:attrName>
                                        </p:attrNameLst>
                                      </p:cBhvr>
                                      <p:tavLst>
                                        <p:tav tm="0" fmla="#ppt_y-sin(pi*$)/9">
                                          <p:val>
                                            <p:fltVal val="0"/>
                                          </p:val>
                                        </p:tav>
                                        <p:tav tm="100000">
                                          <p:val>
                                            <p:fltVal val="1"/>
                                          </p:val>
                                        </p:tav>
                                      </p:tavLst>
                                    </p:anim>
                                    <p:anim calcmode="lin" valueType="num">
                                      <p:cBhvr>
                                        <p:cTn id="17" dur="50" tmFilter="0, 0; 0.125,0.2665; 0.25,0.4; 0.375,0.465; 0.5,0.5;  0.625,0.535; 0.75,0.6; 0.875,0.7335; 1,1">
                                          <p:stCondLst>
                                            <p:cond delay="199"/>
                                          </p:stCondLst>
                                        </p:cTn>
                                        <p:tgtEl>
                                          <p:spTgt spid="21"/>
                                        </p:tgtEl>
                                        <p:attrNameLst>
                                          <p:attrName>ppt_y</p:attrName>
                                        </p:attrNameLst>
                                      </p:cBhvr>
                                      <p:tavLst>
                                        <p:tav tm="0" fmla="#ppt_y-sin(pi*$)/27">
                                          <p:val>
                                            <p:fltVal val="0"/>
                                          </p:val>
                                        </p:tav>
                                        <p:tav tm="100000">
                                          <p:val>
                                            <p:fltVal val="1"/>
                                          </p:val>
                                        </p:tav>
                                      </p:tavLst>
                                    </p:anim>
                                    <p:anim calcmode="lin" valueType="num">
                                      <p:cBhvr>
                                        <p:cTn id="18" dur="25" tmFilter="0, 0; 0.125,0.2665; 0.25,0.4; 0.375,0.465; 0.5,0.5;  0.625,0.535; 0.75,0.6; 0.875,0.7335; 1,1">
                                          <p:stCondLst>
                                            <p:cond delay="248"/>
                                          </p:stCondLst>
                                        </p:cTn>
                                        <p:tgtEl>
                                          <p:spTgt spid="21"/>
                                        </p:tgtEl>
                                        <p:attrNameLst>
                                          <p:attrName>ppt_y</p:attrName>
                                        </p:attrNameLst>
                                      </p:cBhvr>
                                      <p:tavLst>
                                        <p:tav tm="0" fmla="#ppt_y-sin(pi*$)/81">
                                          <p:val>
                                            <p:fltVal val="0"/>
                                          </p:val>
                                        </p:tav>
                                        <p:tav tm="100000">
                                          <p:val>
                                            <p:fltVal val="1"/>
                                          </p:val>
                                        </p:tav>
                                      </p:tavLst>
                                    </p:anim>
                                    <p:animScale>
                                      <p:cBhvr>
                                        <p:cTn id="19" dur="4">
                                          <p:stCondLst>
                                            <p:cond delay="98"/>
                                          </p:stCondLst>
                                        </p:cTn>
                                        <p:tgtEl>
                                          <p:spTgt spid="21"/>
                                        </p:tgtEl>
                                      </p:cBhvr>
                                      <p:to x="100000" y="60000"/>
                                    </p:animScale>
                                    <p:animScale>
                                      <p:cBhvr>
                                        <p:cTn id="20" dur="25" decel="50000">
                                          <p:stCondLst>
                                            <p:cond delay="101"/>
                                          </p:stCondLst>
                                        </p:cTn>
                                        <p:tgtEl>
                                          <p:spTgt spid="21"/>
                                        </p:tgtEl>
                                      </p:cBhvr>
                                      <p:to x="100000" y="100000"/>
                                    </p:animScale>
                                    <p:animScale>
                                      <p:cBhvr>
                                        <p:cTn id="21" dur="4">
                                          <p:stCondLst>
                                            <p:cond delay="197"/>
                                          </p:stCondLst>
                                        </p:cTn>
                                        <p:tgtEl>
                                          <p:spTgt spid="21"/>
                                        </p:tgtEl>
                                      </p:cBhvr>
                                      <p:to x="100000" y="80000"/>
                                    </p:animScale>
                                    <p:animScale>
                                      <p:cBhvr>
                                        <p:cTn id="22" dur="25" decel="50000">
                                          <p:stCondLst>
                                            <p:cond delay="201"/>
                                          </p:stCondLst>
                                        </p:cTn>
                                        <p:tgtEl>
                                          <p:spTgt spid="21"/>
                                        </p:tgtEl>
                                      </p:cBhvr>
                                      <p:to x="100000" y="100000"/>
                                    </p:animScale>
                                    <p:animScale>
                                      <p:cBhvr>
                                        <p:cTn id="23" dur="4">
                                          <p:stCondLst>
                                            <p:cond delay="246"/>
                                          </p:stCondLst>
                                        </p:cTn>
                                        <p:tgtEl>
                                          <p:spTgt spid="21"/>
                                        </p:tgtEl>
                                      </p:cBhvr>
                                      <p:to x="100000" y="90000"/>
                                    </p:animScale>
                                    <p:animScale>
                                      <p:cBhvr>
                                        <p:cTn id="24" dur="25" decel="50000">
                                          <p:stCondLst>
                                            <p:cond delay="250"/>
                                          </p:stCondLst>
                                        </p:cTn>
                                        <p:tgtEl>
                                          <p:spTgt spid="21"/>
                                        </p:tgtEl>
                                      </p:cBhvr>
                                      <p:to x="100000" y="100000"/>
                                    </p:animScale>
                                    <p:animScale>
                                      <p:cBhvr>
                                        <p:cTn id="25" dur="4">
                                          <p:stCondLst>
                                            <p:cond delay="271"/>
                                          </p:stCondLst>
                                        </p:cTn>
                                        <p:tgtEl>
                                          <p:spTgt spid="21"/>
                                        </p:tgtEl>
                                      </p:cBhvr>
                                      <p:to x="100000" y="95000"/>
                                    </p:animScale>
                                    <p:animScale>
                                      <p:cBhvr>
                                        <p:cTn id="26" dur="25" decel="50000">
                                          <p:stCondLst>
                                            <p:cond delay="275"/>
                                          </p:stCondLst>
                                        </p:cTn>
                                        <p:tgtEl>
                                          <p:spTgt spid="21"/>
                                        </p:tgtEl>
                                      </p:cBhvr>
                                      <p:to x="100000" y="100000"/>
                                    </p:animScale>
                                  </p:childTnLst>
                                </p:cTn>
                              </p:par>
                              <p:par>
                                <p:cTn id="27" presetID="19" presetClass="entr" presetSubtype="10" fill="hold" nodeType="with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p:cTn id="29" dur="600" fill="hold"/>
                                        <p:tgtEl>
                                          <p:spTgt spid="23"/>
                                        </p:tgtEl>
                                        <p:attrNameLst>
                                          <p:attrName>ppt_w</p:attrName>
                                        </p:attrNameLst>
                                      </p:cBhvr>
                                      <p:tavLst>
                                        <p:tav tm="0" fmla="#ppt_w*sin(2.5*pi*$)">
                                          <p:val>
                                            <p:fltVal val="0"/>
                                          </p:val>
                                        </p:tav>
                                        <p:tav tm="100000">
                                          <p:val>
                                            <p:fltVal val="1"/>
                                          </p:val>
                                        </p:tav>
                                      </p:tavLst>
                                    </p:anim>
                                    <p:anim calcmode="lin" valueType="num">
                                      <p:cBhvr>
                                        <p:cTn id="30" dur="600" fill="hold"/>
                                        <p:tgtEl>
                                          <p:spTgt spid="2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1"/>
          <p:cNvSpPr>
            <a:spLocks noGrp="1"/>
          </p:cNvSpPr>
          <p:nvPr>
            <p:ph type="ctrTitle"/>
          </p:nvPr>
        </p:nvSpPr>
        <p:spPr>
          <a:xfrm>
            <a:off x="0" y="-4763"/>
            <a:ext cx="6459538" cy="1895476"/>
          </a:xfrm>
        </p:spPr>
        <p:txBody>
          <a:bodyPr/>
          <a:lstStyle/>
          <a:p>
            <a:pPr eaLnBrk="1" hangingPunct="1"/>
            <a:r>
              <a:rPr lang="en-US" sz="6000" smtClean="0">
                <a:latin typeface="Blackoak Std" pitchFamily="-123" charset="0"/>
                <a:ea typeface="Blackoak Std" pitchFamily="-123" charset="0"/>
                <a:cs typeface="Blackoak Std" pitchFamily="-123" charset="0"/>
              </a:rPr>
              <a:t>D</a:t>
            </a:r>
            <a:r>
              <a:rPr lang="en-US" sz="9600" smtClean="0">
                <a:latin typeface="Hobo Std" pitchFamily="-123" charset="0"/>
                <a:ea typeface="Hobo Std" pitchFamily="-123" charset="0"/>
                <a:cs typeface="Hobo Std" pitchFamily="-123" charset="0"/>
              </a:rPr>
              <a:t>O</a:t>
            </a:r>
            <a:r>
              <a:rPr lang="en-US" sz="6000" smtClean="0">
                <a:latin typeface="Blackoak Std" pitchFamily="-123" charset="0"/>
                <a:ea typeface="Blackoak Std" pitchFamily="-123" charset="0"/>
                <a:cs typeface="Blackoak Std" pitchFamily="-123" charset="0"/>
              </a:rPr>
              <a:t>N’T</a:t>
            </a:r>
          </a:p>
        </p:txBody>
      </p:sp>
      <p:sp>
        <p:nvSpPr>
          <p:cNvPr id="5" name="Title 1"/>
          <p:cNvSpPr txBox="1">
            <a:spLocks/>
          </p:cNvSpPr>
          <p:nvPr/>
        </p:nvSpPr>
        <p:spPr>
          <a:xfrm rot="20919291">
            <a:off x="1857375" y="1487488"/>
            <a:ext cx="4394200" cy="1206500"/>
          </a:xfrm>
          <a:prstGeom prst="rect">
            <a:avLst/>
          </a:prstGeom>
        </p:spPr>
        <p:txBody>
          <a:bodyPr anchor="ctr">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endParaRPr lang="en-US" sz="9600" b="1" dirty="0">
              <a:solidFill>
                <a:srgbClr val="FD90FF"/>
              </a:solidFill>
              <a:latin typeface="Apple Chancery"/>
              <a:cs typeface="Apple Chancery"/>
            </a:endParaRPr>
          </a:p>
        </p:txBody>
      </p:sp>
      <p:sp>
        <p:nvSpPr>
          <p:cNvPr id="38915" name="Title 1"/>
          <p:cNvSpPr txBox="1">
            <a:spLocks/>
          </p:cNvSpPr>
          <p:nvPr/>
        </p:nvSpPr>
        <p:spPr bwMode="auto">
          <a:xfrm rot="-829332">
            <a:off x="4591050" y="4724400"/>
            <a:ext cx="4389438" cy="1895475"/>
          </a:xfrm>
          <a:prstGeom prst="rect">
            <a:avLst/>
          </a:prstGeom>
          <a:noFill/>
          <a:ln w="9525">
            <a:noFill/>
            <a:miter lim="800000"/>
            <a:headEnd/>
            <a:tailEnd/>
          </a:ln>
        </p:spPr>
        <p:txBody>
          <a:bodyPr anchor="ctr">
            <a:prstTxWarp prst="textNoShape">
              <a:avLst/>
            </a:prstTxWarp>
          </a:bodyPr>
          <a:lstStyle/>
          <a:p>
            <a:pPr algn="ctr"/>
            <a:endParaRPr lang="en-US" sz="6000" b="1">
              <a:latin typeface="Jazz LET" pitchFamily="-123" charset="0"/>
              <a:ea typeface="Jazz LET" pitchFamily="-123" charset="0"/>
              <a:cs typeface="Jazz LET" pitchFamily="-123" charset="0"/>
            </a:endParaRPr>
          </a:p>
        </p:txBody>
      </p:sp>
    </p:spTree>
    <p:extLst>
      <p:ext uri="{BB962C8B-B14F-4D97-AF65-F5344CB8AC3E}">
        <p14:creationId xmlns:p14="http://schemas.microsoft.com/office/powerpoint/2010/main" val="3809346660"/>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le 1"/>
          <p:cNvSpPr>
            <a:spLocks noGrp="1"/>
          </p:cNvSpPr>
          <p:nvPr>
            <p:ph type="ctrTitle"/>
          </p:nvPr>
        </p:nvSpPr>
        <p:spPr>
          <a:xfrm>
            <a:off x="0" y="-4763"/>
            <a:ext cx="6459538" cy="1895476"/>
          </a:xfrm>
        </p:spPr>
        <p:txBody>
          <a:bodyPr/>
          <a:lstStyle/>
          <a:p>
            <a:pPr eaLnBrk="1" hangingPunct="1"/>
            <a:r>
              <a:rPr lang="en-US" sz="6000" smtClean="0">
                <a:latin typeface="Blackoak Std" pitchFamily="-123" charset="0"/>
                <a:ea typeface="Blackoak Std" pitchFamily="-123" charset="0"/>
                <a:cs typeface="Blackoak Std" pitchFamily="-123" charset="0"/>
              </a:rPr>
              <a:t>D</a:t>
            </a:r>
            <a:r>
              <a:rPr lang="en-US" sz="9600" smtClean="0">
                <a:latin typeface="Hobo Std" pitchFamily="-123" charset="0"/>
                <a:ea typeface="Hobo Std" pitchFamily="-123" charset="0"/>
                <a:cs typeface="Hobo Std" pitchFamily="-123" charset="0"/>
              </a:rPr>
              <a:t>O</a:t>
            </a:r>
            <a:r>
              <a:rPr lang="en-US" sz="6000" smtClean="0">
                <a:latin typeface="Blackoak Std" pitchFamily="-123" charset="0"/>
                <a:ea typeface="Blackoak Std" pitchFamily="-123" charset="0"/>
                <a:cs typeface="Blackoak Std" pitchFamily="-123" charset="0"/>
              </a:rPr>
              <a:t>N’T</a:t>
            </a:r>
          </a:p>
        </p:txBody>
      </p:sp>
      <p:sp>
        <p:nvSpPr>
          <p:cNvPr id="5" name="Title 1"/>
          <p:cNvSpPr txBox="1">
            <a:spLocks/>
          </p:cNvSpPr>
          <p:nvPr/>
        </p:nvSpPr>
        <p:spPr>
          <a:xfrm rot="20919291">
            <a:off x="1857375" y="1487488"/>
            <a:ext cx="4394200" cy="1206500"/>
          </a:xfrm>
          <a:prstGeom prst="rect">
            <a:avLst/>
          </a:prstGeom>
        </p:spPr>
        <p:txBody>
          <a:bodyPr anchor="ctr">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9600" b="1" dirty="0" smtClean="0">
                <a:solidFill>
                  <a:srgbClr val="FD90FF"/>
                </a:solidFill>
                <a:latin typeface="Apple Chancery"/>
                <a:cs typeface="Apple Chancery"/>
              </a:rPr>
              <a:t>go</a:t>
            </a:r>
            <a:endParaRPr lang="en-US" sz="9600" b="1" dirty="0">
              <a:solidFill>
                <a:srgbClr val="FD90FF"/>
              </a:solidFill>
              <a:latin typeface="Apple Chancery"/>
              <a:cs typeface="Apple Chancery"/>
            </a:endParaRPr>
          </a:p>
        </p:txBody>
      </p:sp>
      <p:sp>
        <p:nvSpPr>
          <p:cNvPr id="40963" name="Title 1"/>
          <p:cNvSpPr txBox="1">
            <a:spLocks/>
          </p:cNvSpPr>
          <p:nvPr/>
        </p:nvSpPr>
        <p:spPr bwMode="auto">
          <a:xfrm rot="-829332">
            <a:off x="4591050" y="4724400"/>
            <a:ext cx="4389438" cy="1895475"/>
          </a:xfrm>
          <a:prstGeom prst="rect">
            <a:avLst/>
          </a:prstGeom>
          <a:noFill/>
          <a:ln w="9525">
            <a:noFill/>
            <a:miter lim="800000"/>
            <a:headEnd/>
            <a:tailEnd/>
          </a:ln>
        </p:spPr>
        <p:txBody>
          <a:bodyPr anchor="ctr">
            <a:prstTxWarp prst="textNoShape">
              <a:avLst/>
            </a:prstTxWarp>
          </a:bodyPr>
          <a:lstStyle/>
          <a:p>
            <a:pPr algn="ctr"/>
            <a:endParaRPr lang="en-US" sz="6000" b="1">
              <a:latin typeface="Jazz LET" pitchFamily="-123" charset="0"/>
              <a:ea typeface="Jazz LET" pitchFamily="-123" charset="0"/>
              <a:cs typeface="Jazz LET" pitchFamily="-123" charset="0"/>
            </a:endParaRPr>
          </a:p>
        </p:txBody>
      </p:sp>
    </p:spTree>
    <p:extLst>
      <p:ext uri="{BB962C8B-B14F-4D97-AF65-F5344CB8AC3E}">
        <p14:creationId xmlns:p14="http://schemas.microsoft.com/office/powerpoint/2010/main" val="3258297797"/>
      </p:ext>
    </p:extLst>
  </p:cSld>
  <p:clrMapOvr>
    <a:masterClrMapping/>
  </p:clrMapOvr>
  <mc:AlternateContent xmlns:mc="http://schemas.openxmlformats.org/markup-compatibility/2006" xmlns:p14="http://schemas.microsoft.com/office/powerpoint/2010/main">
    <mc:Choice Requires="p14">
      <p:transition spd="slow" p14:dur="1600" advClick="0">
        <p:blinds dir="vert"/>
        <p:sndAc>
          <p:stSnd>
            <p:snd r:embed="rId3" name="Bongo"/>
          </p:stSnd>
        </p:sndAc>
      </p:transition>
    </mc:Choice>
    <mc:Fallback xmlns="">
      <p:transition xmlns:p14="http://schemas.microsoft.com/office/powerpoint/2010/main" spd="slow" advClick="0">
        <p:blinds dir="vert"/>
        <p:sndAc>
          <p:stSnd>
            <p:snd r:embed="rId4" name="Bongo"/>
          </p:stSnd>
        </p:sndAc>
      </p:transition>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6" name="Picture 5" descr="What-SoWhat-slid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348" y="204082"/>
            <a:ext cx="8871891" cy="6653918"/>
          </a:xfrm>
          <a:prstGeom prst="rect">
            <a:avLst/>
          </a:prstGeom>
        </p:spPr>
      </p:pic>
      <p:sp>
        <p:nvSpPr>
          <p:cNvPr id="7" name="TextBox 6"/>
          <p:cNvSpPr txBox="1"/>
          <p:nvPr/>
        </p:nvSpPr>
        <p:spPr>
          <a:xfrm>
            <a:off x="389172" y="3787636"/>
            <a:ext cx="1176524" cy="461665"/>
          </a:xfrm>
          <a:prstGeom prst="rect">
            <a:avLst/>
          </a:prstGeom>
          <a:noFill/>
        </p:spPr>
        <p:txBody>
          <a:bodyPr wrap="none" rtlCol="0">
            <a:spAutoFit/>
          </a:bodyPr>
          <a:lstStyle/>
          <a:p>
            <a:r>
              <a:rPr lang="en-US" dirty="0" smtClean="0"/>
              <a:t>(How?)</a:t>
            </a:r>
            <a:endParaRPr lang="en-US" dirty="0"/>
          </a:p>
        </p:txBody>
      </p:sp>
      <p:sp>
        <p:nvSpPr>
          <p:cNvPr id="9" name="TextBox 8"/>
          <p:cNvSpPr txBox="1"/>
          <p:nvPr/>
        </p:nvSpPr>
        <p:spPr>
          <a:xfrm>
            <a:off x="5552916" y="6163170"/>
            <a:ext cx="1176374" cy="461665"/>
          </a:xfrm>
          <a:prstGeom prst="rect">
            <a:avLst/>
          </a:prstGeom>
          <a:noFill/>
        </p:spPr>
        <p:txBody>
          <a:bodyPr wrap="none" rtlCol="0">
            <a:spAutoFit/>
          </a:bodyPr>
          <a:lstStyle/>
          <a:p>
            <a:r>
              <a:rPr lang="en-US" dirty="0" smtClean="0"/>
              <a:t>(Why?)</a:t>
            </a:r>
            <a:endParaRPr lang="en-US" dirty="0"/>
          </a:p>
        </p:txBody>
      </p:sp>
    </p:spTree>
    <p:extLst>
      <p:ext uri="{BB962C8B-B14F-4D97-AF65-F5344CB8AC3E}">
        <p14:creationId xmlns:p14="http://schemas.microsoft.com/office/powerpoint/2010/main" val="596629260"/>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itle 1"/>
          <p:cNvSpPr>
            <a:spLocks noGrp="1"/>
          </p:cNvSpPr>
          <p:nvPr>
            <p:ph type="ctrTitle"/>
          </p:nvPr>
        </p:nvSpPr>
        <p:spPr>
          <a:xfrm>
            <a:off x="0" y="-4763"/>
            <a:ext cx="6459538" cy="1895476"/>
          </a:xfrm>
        </p:spPr>
        <p:txBody>
          <a:bodyPr/>
          <a:lstStyle/>
          <a:p>
            <a:pPr eaLnBrk="1" hangingPunct="1"/>
            <a:r>
              <a:rPr lang="en-US" sz="6000" smtClean="0">
                <a:latin typeface="Blackoak Std" pitchFamily="-123" charset="0"/>
                <a:ea typeface="Blackoak Std" pitchFamily="-123" charset="0"/>
                <a:cs typeface="Blackoak Std" pitchFamily="-123" charset="0"/>
              </a:rPr>
              <a:t>D</a:t>
            </a:r>
            <a:r>
              <a:rPr lang="en-US" sz="9600" smtClean="0">
                <a:latin typeface="Hobo Std" pitchFamily="-123" charset="0"/>
                <a:ea typeface="Hobo Std" pitchFamily="-123" charset="0"/>
                <a:cs typeface="Hobo Std" pitchFamily="-123" charset="0"/>
              </a:rPr>
              <a:t>O</a:t>
            </a:r>
            <a:r>
              <a:rPr lang="en-US" sz="6000" smtClean="0">
                <a:latin typeface="Blackoak Std" pitchFamily="-123" charset="0"/>
                <a:ea typeface="Blackoak Std" pitchFamily="-123" charset="0"/>
                <a:cs typeface="Blackoak Std" pitchFamily="-123" charset="0"/>
              </a:rPr>
              <a:t>N’T</a:t>
            </a:r>
          </a:p>
        </p:txBody>
      </p:sp>
      <p:sp>
        <p:nvSpPr>
          <p:cNvPr id="5" name="Title 1"/>
          <p:cNvSpPr txBox="1">
            <a:spLocks/>
          </p:cNvSpPr>
          <p:nvPr/>
        </p:nvSpPr>
        <p:spPr>
          <a:xfrm rot="20919291">
            <a:off x="1857375" y="1487488"/>
            <a:ext cx="4394200" cy="1206500"/>
          </a:xfrm>
          <a:prstGeom prst="rect">
            <a:avLst/>
          </a:prstGeom>
        </p:spPr>
        <p:txBody>
          <a:bodyPr anchor="ctr">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9600" b="1" dirty="0" smtClean="0">
                <a:solidFill>
                  <a:srgbClr val="FD90FF"/>
                </a:solidFill>
                <a:latin typeface="Apple Chancery"/>
                <a:cs typeface="Apple Chancery"/>
              </a:rPr>
              <a:t>go</a:t>
            </a:r>
            <a:endParaRPr lang="en-US" sz="9600" b="1" dirty="0">
              <a:solidFill>
                <a:srgbClr val="FD90FF"/>
              </a:solidFill>
              <a:latin typeface="Apple Chancery"/>
              <a:cs typeface="Apple Chancery"/>
            </a:endParaRPr>
          </a:p>
        </p:txBody>
      </p:sp>
      <p:sp>
        <p:nvSpPr>
          <p:cNvPr id="41987" name="Title 1"/>
          <p:cNvSpPr txBox="1">
            <a:spLocks/>
          </p:cNvSpPr>
          <p:nvPr/>
        </p:nvSpPr>
        <p:spPr bwMode="auto">
          <a:xfrm rot="-829332">
            <a:off x="4591050" y="4724400"/>
            <a:ext cx="4389438" cy="1895475"/>
          </a:xfrm>
          <a:prstGeom prst="rect">
            <a:avLst/>
          </a:prstGeom>
          <a:noFill/>
          <a:ln w="9525">
            <a:noFill/>
            <a:miter lim="800000"/>
            <a:headEnd/>
            <a:tailEnd/>
          </a:ln>
        </p:spPr>
        <p:txBody>
          <a:bodyPr anchor="ctr">
            <a:prstTxWarp prst="textNoShape">
              <a:avLst/>
            </a:prstTxWarp>
          </a:bodyPr>
          <a:lstStyle/>
          <a:p>
            <a:pPr algn="ctr"/>
            <a:endParaRPr lang="en-US" sz="6000" b="1">
              <a:latin typeface="Jazz LET" pitchFamily="-123" charset="0"/>
              <a:ea typeface="Jazz LET" pitchFamily="-123" charset="0"/>
              <a:cs typeface="Jazz LET" pitchFamily="-123" charset="0"/>
            </a:endParaRPr>
          </a:p>
        </p:txBody>
      </p:sp>
      <p:sp>
        <p:nvSpPr>
          <p:cNvPr id="41988" name="Title 1"/>
          <p:cNvSpPr txBox="1">
            <a:spLocks/>
          </p:cNvSpPr>
          <p:nvPr/>
        </p:nvSpPr>
        <p:spPr bwMode="auto">
          <a:xfrm rot="-1304783">
            <a:off x="3341688" y="1331913"/>
            <a:ext cx="5805487" cy="1924050"/>
          </a:xfrm>
          <a:prstGeom prst="rect">
            <a:avLst/>
          </a:prstGeom>
          <a:noFill/>
          <a:ln w="9525">
            <a:noFill/>
            <a:miter lim="800000"/>
            <a:headEnd/>
            <a:tailEnd/>
          </a:ln>
        </p:spPr>
        <p:txBody>
          <a:bodyPr anchor="ctr">
            <a:prstTxWarp prst="textNoShape">
              <a:avLst/>
            </a:prstTxWarp>
          </a:bodyPr>
          <a:lstStyle/>
          <a:p>
            <a:pPr algn="ctr"/>
            <a:r>
              <a:rPr lang="en-US" sz="20000" b="1" i="1">
                <a:solidFill>
                  <a:srgbClr val="FF0000"/>
                </a:solidFill>
                <a:latin typeface="Cracked" pitchFamily="-123" charset="0"/>
                <a:ea typeface="Cracked" pitchFamily="-123" charset="0"/>
                <a:cs typeface="Cracked" pitchFamily="-123" charset="0"/>
              </a:rPr>
              <a:t>CRAZY</a:t>
            </a:r>
            <a:endParaRPr lang="en-US" sz="9600" b="1" i="1">
              <a:solidFill>
                <a:srgbClr val="FF0000"/>
              </a:solidFill>
              <a:latin typeface="Cracked" pitchFamily="-123" charset="0"/>
              <a:ea typeface="Cracked" pitchFamily="-123" charset="0"/>
              <a:cs typeface="Cracked" pitchFamily="-123" charset="0"/>
            </a:endParaRPr>
          </a:p>
        </p:txBody>
      </p:sp>
    </p:spTree>
    <p:extLst>
      <p:ext uri="{BB962C8B-B14F-4D97-AF65-F5344CB8AC3E}">
        <p14:creationId xmlns:p14="http://schemas.microsoft.com/office/powerpoint/2010/main" val="2150292075"/>
      </p:ext>
    </p:extLst>
  </p:cSld>
  <p:clrMapOvr>
    <a:masterClrMapping/>
  </p:clrMapOvr>
  <mc:AlternateContent xmlns:mc="http://schemas.openxmlformats.org/markup-compatibility/2006" xmlns:p14="http://schemas.microsoft.com/office/powerpoint/2010/main">
    <mc:Choice Requires="p14">
      <p:transition p14:dur="300">
        <p14:warp dir="in"/>
        <p:sndAc>
          <p:stSnd>
            <p:snd r:embed="rId2" name="Fly In"/>
          </p:stSnd>
        </p:sndAc>
      </p:transition>
    </mc:Choice>
    <mc:Fallback xmlns="">
      <p:transition xmlns:p14="http://schemas.microsoft.com/office/powerpoint/2010/main">
        <p:fade/>
        <p:sndAc>
          <p:stSnd>
            <p:snd r:embed="rId3" name="Fly In"/>
          </p:stSnd>
        </p:sndAc>
      </p:transition>
    </mc:Fallback>
  </mc:AlternateContent>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1"/>
          <p:cNvSpPr>
            <a:spLocks noGrp="1"/>
          </p:cNvSpPr>
          <p:nvPr>
            <p:ph type="ctrTitle"/>
          </p:nvPr>
        </p:nvSpPr>
        <p:spPr>
          <a:xfrm>
            <a:off x="0" y="-4763"/>
            <a:ext cx="6459538" cy="1895476"/>
          </a:xfrm>
        </p:spPr>
        <p:txBody>
          <a:bodyPr/>
          <a:lstStyle/>
          <a:p>
            <a:pPr eaLnBrk="1" hangingPunct="1"/>
            <a:r>
              <a:rPr lang="en-US" sz="6000" smtClean="0">
                <a:latin typeface="Blackoak Std" pitchFamily="-123" charset="0"/>
                <a:ea typeface="Blackoak Std" pitchFamily="-123" charset="0"/>
                <a:cs typeface="Blackoak Std" pitchFamily="-123" charset="0"/>
              </a:rPr>
              <a:t>D</a:t>
            </a:r>
            <a:r>
              <a:rPr lang="en-US" sz="9600" smtClean="0">
                <a:latin typeface="Hobo Std" pitchFamily="-123" charset="0"/>
                <a:ea typeface="Hobo Std" pitchFamily="-123" charset="0"/>
                <a:cs typeface="Hobo Std" pitchFamily="-123" charset="0"/>
              </a:rPr>
              <a:t>O</a:t>
            </a:r>
            <a:r>
              <a:rPr lang="en-US" sz="6000" smtClean="0">
                <a:latin typeface="Blackoak Std" pitchFamily="-123" charset="0"/>
                <a:ea typeface="Blackoak Std" pitchFamily="-123" charset="0"/>
                <a:cs typeface="Blackoak Std" pitchFamily="-123" charset="0"/>
              </a:rPr>
              <a:t>N’T</a:t>
            </a:r>
          </a:p>
        </p:txBody>
      </p:sp>
      <p:sp>
        <p:nvSpPr>
          <p:cNvPr id="5" name="Title 1"/>
          <p:cNvSpPr txBox="1">
            <a:spLocks/>
          </p:cNvSpPr>
          <p:nvPr/>
        </p:nvSpPr>
        <p:spPr>
          <a:xfrm rot="20919291">
            <a:off x="1857375" y="1487488"/>
            <a:ext cx="4394200" cy="1206500"/>
          </a:xfrm>
          <a:prstGeom prst="rect">
            <a:avLst/>
          </a:prstGeom>
        </p:spPr>
        <p:txBody>
          <a:bodyPr anchor="ctr">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9600" b="1" dirty="0" smtClean="0">
                <a:solidFill>
                  <a:srgbClr val="FD90FF"/>
                </a:solidFill>
                <a:latin typeface="Apple Chancery"/>
                <a:cs typeface="Apple Chancery"/>
              </a:rPr>
              <a:t>go</a:t>
            </a:r>
            <a:endParaRPr lang="en-US" sz="9600" b="1" dirty="0">
              <a:solidFill>
                <a:srgbClr val="FD90FF"/>
              </a:solidFill>
              <a:latin typeface="Apple Chancery"/>
              <a:cs typeface="Apple Chancery"/>
            </a:endParaRPr>
          </a:p>
        </p:txBody>
      </p:sp>
      <p:sp>
        <p:nvSpPr>
          <p:cNvPr id="43011" name="Title 1"/>
          <p:cNvSpPr txBox="1">
            <a:spLocks/>
          </p:cNvSpPr>
          <p:nvPr/>
        </p:nvSpPr>
        <p:spPr bwMode="auto">
          <a:xfrm rot="-829332">
            <a:off x="4591050" y="4724400"/>
            <a:ext cx="4389438" cy="1895475"/>
          </a:xfrm>
          <a:prstGeom prst="rect">
            <a:avLst/>
          </a:prstGeom>
          <a:noFill/>
          <a:ln w="9525">
            <a:noFill/>
            <a:miter lim="800000"/>
            <a:headEnd/>
            <a:tailEnd/>
          </a:ln>
        </p:spPr>
        <p:txBody>
          <a:bodyPr anchor="ctr">
            <a:prstTxWarp prst="textNoShape">
              <a:avLst/>
            </a:prstTxWarp>
          </a:bodyPr>
          <a:lstStyle/>
          <a:p>
            <a:pPr algn="ctr"/>
            <a:endParaRPr lang="en-US" sz="6000" b="1">
              <a:latin typeface="Jazz LET" pitchFamily="-123" charset="0"/>
              <a:ea typeface="Jazz LET" pitchFamily="-123" charset="0"/>
              <a:cs typeface="Jazz LET" pitchFamily="-123" charset="0"/>
            </a:endParaRPr>
          </a:p>
        </p:txBody>
      </p:sp>
      <p:sp>
        <p:nvSpPr>
          <p:cNvPr id="43012" name="Rectangle 2"/>
          <p:cNvSpPr>
            <a:spLocks noChangeArrowheads="1"/>
          </p:cNvSpPr>
          <p:nvPr/>
        </p:nvSpPr>
        <p:spPr bwMode="auto">
          <a:xfrm>
            <a:off x="3638550" y="3776663"/>
            <a:ext cx="5668963" cy="1311275"/>
          </a:xfrm>
          <a:prstGeom prst="rect">
            <a:avLst/>
          </a:prstGeom>
          <a:noFill/>
          <a:ln w="9525">
            <a:noFill/>
            <a:miter lim="800000"/>
            <a:headEnd/>
            <a:tailEnd/>
          </a:ln>
        </p:spPr>
        <p:txBody>
          <a:bodyPr wrap="none">
            <a:prstTxWarp prst="textNoShape">
              <a:avLst/>
            </a:prstTxWarp>
            <a:spAutoFit/>
          </a:bodyPr>
          <a:lstStyle/>
          <a:p>
            <a:r>
              <a:rPr lang="en-US" sz="8000" b="1">
                <a:solidFill>
                  <a:srgbClr val="FD90FF"/>
                </a:solidFill>
                <a:latin typeface="Blackoak Std" pitchFamily="-123" charset="0"/>
                <a:ea typeface="Blackoak Std" pitchFamily="-123" charset="0"/>
                <a:cs typeface="Blackoak Std" pitchFamily="-123" charset="0"/>
              </a:rPr>
              <a:t>with</a:t>
            </a:r>
          </a:p>
        </p:txBody>
      </p:sp>
      <p:sp>
        <p:nvSpPr>
          <p:cNvPr id="43013" name="Title 1"/>
          <p:cNvSpPr txBox="1">
            <a:spLocks/>
          </p:cNvSpPr>
          <p:nvPr/>
        </p:nvSpPr>
        <p:spPr bwMode="auto">
          <a:xfrm rot="-1304783">
            <a:off x="3341688" y="1331913"/>
            <a:ext cx="5805487" cy="1924050"/>
          </a:xfrm>
          <a:prstGeom prst="rect">
            <a:avLst/>
          </a:prstGeom>
          <a:noFill/>
          <a:ln w="9525">
            <a:noFill/>
            <a:miter lim="800000"/>
            <a:headEnd/>
            <a:tailEnd/>
          </a:ln>
        </p:spPr>
        <p:txBody>
          <a:bodyPr anchor="ctr">
            <a:prstTxWarp prst="textNoShape">
              <a:avLst/>
            </a:prstTxWarp>
          </a:bodyPr>
          <a:lstStyle/>
          <a:p>
            <a:pPr algn="ctr"/>
            <a:r>
              <a:rPr lang="en-US" sz="20000" b="1" i="1">
                <a:solidFill>
                  <a:srgbClr val="FF0000"/>
                </a:solidFill>
                <a:latin typeface="Cracked" pitchFamily="-123" charset="0"/>
                <a:ea typeface="Cracked" pitchFamily="-123" charset="0"/>
                <a:cs typeface="Cracked" pitchFamily="-123" charset="0"/>
              </a:rPr>
              <a:t>CRAZY</a:t>
            </a:r>
            <a:endParaRPr lang="en-US" sz="9600" b="1" i="1">
              <a:solidFill>
                <a:srgbClr val="FF0000"/>
              </a:solidFill>
              <a:latin typeface="Cracked" pitchFamily="-123" charset="0"/>
              <a:ea typeface="Cracked" pitchFamily="-123" charset="0"/>
              <a:cs typeface="Cracked" pitchFamily="-123" charset="0"/>
            </a:endParaRPr>
          </a:p>
        </p:txBody>
      </p:sp>
    </p:spTree>
    <p:extLst>
      <p:ext uri="{BB962C8B-B14F-4D97-AF65-F5344CB8AC3E}">
        <p14:creationId xmlns:p14="http://schemas.microsoft.com/office/powerpoint/2010/main" val="3999657202"/>
      </p:ext>
    </p:extLst>
  </p:cSld>
  <p:clrMapOvr>
    <a:masterClrMapping/>
  </p:clrMapOvr>
  <mc:AlternateContent xmlns:mc="http://schemas.openxmlformats.org/markup-compatibility/2006" xmlns:p14="http://schemas.microsoft.com/office/powerpoint/2010/main">
    <mc:Choice Requires="p14">
      <p:transition spd="slow" p14:dur="1300">
        <p14:pan dir="u"/>
        <p:sndAc>
          <p:stSnd>
            <p:snd r:embed="rId2" name="Fly In"/>
          </p:stSnd>
        </p:sndAc>
      </p:transition>
    </mc:Choice>
    <mc:Fallback xmlns="">
      <p:transition xmlns:p14="http://schemas.microsoft.com/office/powerpoint/2010/main" spd="slow">
        <p:fade/>
        <p:sndAc>
          <p:stSnd>
            <p:snd r:embed="rId3" name="Fly In"/>
          </p:stSnd>
        </p:sndAc>
      </p:transition>
    </mc:Fallback>
  </mc:AlternateContent>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itle 1"/>
          <p:cNvSpPr>
            <a:spLocks noGrp="1"/>
          </p:cNvSpPr>
          <p:nvPr>
            <p:ph type="ctrTitle"/>
          </p:nvPr>
        </p:nvSpPr>
        <p:spPr>
          <a:xfrm>
            <a:off x="0" y="-4763"/>
            <a:ext cx="6459538" cy="1895476"/>
          </a:xfrm>
        </p:spPr>
        <p:txBody>
          <a:bodyPr/>
          <a:lstStyle/>
          <a:p>
            <a:pPr eaLnBrk="1" hangingPunct="1"/>
            <a:r>
              <a:rPr lang="en-US" sz="6000" smtClean="0">
                <a:latin typeface="Blackoak Std" pitchFamily="-123" charset="0"/>
                <a:ea typeface="Blackoak Std" pitchFamily="-123" charset="0"/>
                <a:cs typeface="Blackoak Std" pitchFamily="-123" charset="0"/>
              </a:rPr>
              <a:t>D</a:t>
            </a:r>
            <a:r>
              <a:rPr lang="en-US" sz="9600" smtClean="0">
                <a:latin typeface="Hobo Std" pitchFamily="-123" charset="0"/>
                <a:ea typeface="Hobo Std" pitchFamily="-123" charset="0"/>
                <a:cs typeface="Hobo Std" pitchFamily="-123" charset="0"/>
              </a:rPr>
              <a:t>O</a:t>
            </a:r>
            <a:r>
              <a:rPr lang="en-US" sz="6000" smtClean="0">
                <a:latin typeface="Blackoak Std" pitchFamily="-123" charset="0"/>
                <a:ea typeface="Blackoak Std" pitchFamily="-123" charset="0"/>
                <a:cs typeface="Blackoak Std" pitchFamily="-123" charset="0"/>
              </a:rPr>
              <a:t>N’T</a:t>
            </a:r>
          </a:p>
        </p:txBody>
      </p:sp>
      <p:sp>
        <p:nvSpPr>
          <p:cNvPr id="5" name="Title 1"/>
          <p:cNvSpPr txBox="1">
            <a:spLocks/>
          </p:cNvSpPr>
          <p:nvPr/>
        </p:nvSpPr>
        <p:spPr>
          <a:xfrm rot="20919291">
            <a:off x="1857375" y="1487488"/>
            <a:ext cx="4394200" cy="1206500"/>
          </a:xfrm>
          <a:prstGeom prst="rect">
            <a:avLst/>
          </a:prstGeom>
        </p:spPr>
        <p:txBody>
          <a:bodyPr anchor="ctr">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9600" b="1" dirty="0" smtClean="0">
                <a:solidFill>
                  <a:srgbClr val="FD90FF"/>
                </a:solidFill>
                <a:latin typeface="Apple Chancery"/>
                <a:cs typeface="Apple Chancery"/>
              </a:rPr>
              <a:t>go</a:t>
            </a:r>
            <a:endParaRPr lang="en-US" sz="9600" b="1" dirty="0">
              <a:solidFill>
                <a:srgbClr val="FD90FF"/>
              </a:solidFill>
              <a:latin typeface="Apple Chancery"/>
              <a:cs typeface="Apple Chancery"/>
            </a:endParaRPr>
          </a:p>
        </p:txBody>
      </p:sp>
      <p:sp>
        <p:nvSpPr>
          <p:cNvPr id="44035" name="Title 1"/>
          <p:cNvSpPr txBox="1">
            <a:spLocks/>
          </p:cNvSpPr>
          <p:nvPr/>
        </p:nvSpPr>
        <p:spPr bwMode="auto">
          <a:xfrm rot="-829332">
            <a:off x="4591050" y="4724400"/>
            <a:ext cx="4389438" cy="1895475"/>
          </a:xfrm>
          <a:prstGeom prst="rect">
            <a:avLst/>
          </a:prstGeom>
          <a:noFill/>
          <a:ln w="9525">
            <a:noFill/>
            <a:miter lim="800000"/>
            <a:headEnd/>
            <a:tailEnd/>
          </a:ln>
        </p:spPr>
        <p:txBody>
          <a:bodyPr anchor="ctr">
            <a:prstTxWarp prst="textNoShape">
              <a:avLst/>
            </a:prstTxWarp>
          </a:bodyPr>
          <a:lstStyle/>
          <a:p>
            <a:pPr algn="ctr"/>
            <a:endParaRPr lang="en-US" sz="6000" b="1">
              <a:latin typeface="Jazz LET" pitchFamily="-123" charset="0"/>
              <a:ea typeface="Jazz LET" pitchFamily="-123" charset="0"/>
              <a:cs typeface="Jazz LET" pitchFamily="-123" charset="0"/>
            </a:endParaRPr>
          </a:p>
        </p:txBody>
      </p:sp>
      <p:sp>
        <p:nvSpPr>
          <p:cNvPr id="44036" name="Rectangle 2"/>
          <p:cNvSpPr>
            <a:spLocks noChangeArrowheads="1"/>
          </p:cNvSpPr>
          <p:nvPr/>
        </p:nvSpPr>
        <p:spPr bwMode="auto">
          <a:xfrm>
            <a:off x="3638550" y="3776663"/>
            <a:ext cx="5668963" cy="1311275"/>
          </a:xfrm>
          <a:prstGeom prst="rect">
            <a:avLst/>
          </a:prstGeom>
          <a:noFill/>
          <a:ln w="9525">
            <a:noFill/>
            <a:miter lim="800000"/>
            <a:headEnd/>
            <a:tailEnd/>
          </a:ln>
        </p:spPr>
        <p:txBody>
          <a:bodyPr wrap="none">
            <a:prstTxWarp prst="textNoShape">
              <a:avLst/>
            </a:prstTxWarp>
            <a:spAutoFit/>
          </a:bodyPr>
          <a:lstStyle/>
          <a:p>
            <a:r>
              <a:rPr lang="en-US" sz="8000" b="1">
                <a:solidFill>
                  <a:srgbClr val="FD90FF"/>
                </a:solidFill>
                <a:latin typeface="Blackoak Std" pitchFamily="-123" charset="0"/>
                <a:ea typeface="Blackoak Std" pitchFamily="-123" charset="0"/>
                <a:cs typeface="Blackoak Std" pitchFamily="-123" charset="0"/>
              </a:rPr>
              <a:t>with</a:t>
            </a:r>
          </a:p>
        </p:txBody>
      </p:sp>
      <p:sp>
        <p:nvSpPr>
          <p:cNvPr id="44037" name="Rectangle 3"/>
          <p:cNvSpPr>
            <a:spLocks noChangeArrowheads="1"/>
          </p:cNvSpPr>
          <p:nvPr/>
        </p:nvSpPr>
        <p:spPr bwMode="auto">
          <a:xfrm>
            <a:off x="4535488" y="5100638"/>
            <a:ext cx="4540250" cy="1555750"/>
          </a:xfrm>
          <a:prstGeom prst="rect">
            <a:avLst/>
          </a:prstGeom>
          <a:noFill/>
          <a:ln w="9525">
            <a:noFill/>
            <a:miter lim="800000"/>
            <a:headEnd/>
            <a:tailEnd/>
          </a:ln>
        </p:spPr>
        <p:txBody>
          <a:bodyPr wrap="none">
            <a:prstTxWarp prst="textNoShape">
              <a:avLst/>
            </a:prstTxWarp>
            <a:spAutoFit/>
          </a:bodyPr>
          <a:lstStyle/>
          <a:p>
            <a:r>
              <a:rPr lang="en-US" sz="9600" b="1">
                <a:solidFill>
                  <a:srgbClr val="FD90FF"/>
                </a:solidFill>
                <a:latin typeface="Handwriting - Dakota" pitchFamily="-123" charset="0"/>
                <a:ea typeface="Handwriting - Dakota" pitchFamily="-123" charset="0"/>
                <a:cs typeface="Handwriting - Dakota" pitchFamily="-123" charset="0"/>
              </a:rPr>
              <a:t>Transi-</a:t>
            </a:r>
          </a:p>
        </p:txBody>
      </p:sp>
      <p:sp>
        <p:nvSpPr>
          <p:cNvPr id="44038" name="Title 1"/>
          <p:cNvSpPr txBox="1">
            <a:spLocks/>
          </p:cNvSpPr>
          <p:nvPr/>
        </p:nvSpPr>
        <p:spPr bwMode="auto">
          <a:xfrm rot="-1304783">
            <a:off x="3341688" y="1331913"/>
            <a:ext cx="5805487" cy="1924050"/>
          </a:xfrm>
          <a:prstGeom prst="rect">
            <a:avLst/>
          </a:prstGeom>
          <a:noFill/>
          <a:ln w="9525">
            <a:noFill/>
            <a:miter lim="800000"/>
            <a:headEnd/>
            <a:tailEnd/>
          </a:ln>
        </p:spPr>
        <p:txBody>
          <a:bodyPr anchor="ctr">
            <a:prstTxWarp prst="textNoShape">
              <a:avLst/>
            </a:prstTxWarp>
          </a:bodyPr>
          <a:lstStyle/>
          <a:p>
            <a:pPr algn="ctr"/>
            <a:r>
              <a:rPr lang="en-US" sz="20000" b="1" i="1">
                <a:solidFill>
                  <a:srgbClr val="FF0000"/>
                </a:solidFill>
                <a:latin typeface="Cracked" pitchFamily="-123" charset="0"/>
                <a:ea typeface="Cracked" pitchFamily="-123" charset="0"/>
                <a:cs typeface="Cracked" pitchFamily="-123" charset="0"/>
              </a:rPr>
              <a:t>CRAZY</a:t>
            </a:r>
            <a:endParaRPr lang="en-US" sz="9600" b="1" i="1">
              <a:solidFill>
                <a:srgbClr val="FF0000"/>
              </a:solidFill>
              <a:latin typeface="Cracked" pitchFamily="-123" charset="0"/>
              <a:ea typeface="Cracked" pitchFamily="-123" charset="0"/>
              <a:cs typeface="Cracked" pitchFamily="-123" charset="0"/>
            </a:endParaRPr>
          </a:p>
        </p:txBody>
      </p:sp>
    </p:spTree>
    <p:extLst>
      <p:ext uri="{BB962C8B-B14F-4D97-AF65-F5344CB8AC3E}">
        <p14:creationId xmlns:p14="http://schemas.microsoft.com/office/powerpoint/2010/main" val="3987356424"/>
      </p:ext>
    </p:extLst>
  </p:cSld>
  <p:clrMapOvr>
    <a:masterClrMapping/>
  </p:clrMapOvr>
  <mc:AlternateContent xmlns:mc="http://schemas.openxmlformats.org/markup-compatibility/2006" xmlns:p14="http://schemas.microsoft.com/office/powerpoint/2010/main">
    <mc:Choice Requires="p14">
      <p:transition p14:dur="300">
        <p14:honeycomb/>
        <p:sndAc>
          <p:stSnd>
            <p:snd r:embed="rId2" name="Bongo"/>
          </p:stSnd>
        </p:sndAc>
      </p:transition>
    </mc:Choice>
    <mc:Fallback xmlns="">
      <p:transition xmlns:p14="http://schemas.microsoft.com/office/powerpoint/2010/main">
        <p:fade/>
        <p:sndAc>
          <p:stSnd>
            <p:snd r:embed="rId3" name="Bongo"/>
          </p:stSnd>
        </p:sndAc>
      </p:transition>
    </mc:Fallback>
  </mc:AlternateContent>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1"/>
          <p:cNvSpPr txBox="1">
            <a:spLocks/>
          </p:cNvSpPr>
          <p:nvPr/>
        </p:nvSpPr>
        <p:spPr bwMode="auto">
          <a:xfrm rot="-829332">
            <a:off x="4591050" y="4724400"/>
            <a:ext cx="4389438" cy="1895475"/>
          </a:xfrm>
          <a:prstGeom prst="rect">
            <a:avLst/>
          </a:prstGeom>
          <a:noFill/>
          <a:ln w="9525">
            <a:noFill/>
            <a:miter lim="800000"/>
            <a:headEnd/>
            <a:tailEnd/>
          </a:ln>
        </p:spPr>
        <p:txBody>
          <a:bodyPr anchor="ctr">
            <a:prstTxWarp prst="textNoShape">
              <a:avLst/>
            </a:prstTxWarp>
          </a:bodyPr>
          <a:lstStyle/>
          <a:p>
            <a:pPr algn="ctr"/>
            <a:endParaRPr lang="en-US" sz="6000" b="1">
              <a:latin typeface="Jazz LET" pitchFamily="-123" charset="0"/>
              <a:ea typeface="Jazz LET" pitchFamily="-123" charset="0"/>
              <a:cs typeface="Jazz LET" pitchFamily="-123" charset="0"/>
            </a:endParaRPr>
          </a:p>
        </p:txBody>
      </p:sp>
      <p:sp>
        <p:nvSpPr>
          <p:cNvPr id="45058" name="Rectangle 3"/>
          <p:cNvSpPr>
            <a:spLocks noChangeArrowheads="1"/>
          </p:cNvSpPr>
          <p:nvPr/>
        </p:nvSpPr>
        <p:spPr bwMode="auto">
          <a:xfrm>
            <a:off x="4427538" y="2403475"/>
            <a:ext cx="4572000" cy="1555750"/>
          </a:xfrm>
          <a:prstGeom prst="rect">
            <a:avLst/>
          </a:prstGeom>
          <a:noFill/>
          <a:ln w="9525">
            <a:noFill/>
            <a:miter lim="800000"/>
            <a:headEnd/>
            <a:tailEnd/>
          </a:ln>
        </p:spPr>
        <p:txBody>
          <a:bodyPr>
            <a:prstTxWarp prst="textNoShape">
              <a:avLst/>
            </a:prstTxWarp>
            <a:spAutoFit/>
          </a:bodyPr>
          <a:lstStyle/>
          <a:p>
            <a:r>
              <a:rPr lang="en-US" sz="9600" b="1">
                <a:solidFill>
                  <a:srgbClr val="FD90FF"/>
                </a:solidFill>
                <a:latin typeface="Handwriting - Dakota" pitchFamily="-123" charset="0"/>
                <a:ea typeface="Handwriting - Dakota" pitchFamily="-123" charset="0"/>
                <a:cs typeface="Handwriting - Dakota" pitchFamily="-123" charset="0"/>
              </a:rPr>
              <a:t>-tions!</a:t>
            </a:r>
          </a:p>
        </p:txBody>
      </p:sp>
    </p:spTree>
    <p:extLst>
      <p:ext uri="{BB962C8B-B14F-4D97-AF65-F5344CB8AC3E}">
        <p14:creationId xmlns:p14="http://schemas.microsoft.com/office/powerpoint/2010/main" val="2698410948"/>
      </p:ext>
    </p:extLst>
  </p:cSld>
  <p:clrMapOvr>
    <a:masterClrMapping/>
  </p:clrMapOvr>
  <mc:AlternateContent xmlns:mc="http://schemas.openxmlformats.org/markup-compatibility/2006" xmlns:p14="http://schemas.microsoft.com/office/powerpoint/2010/main">
    <mc:Choice Requires="p14">
      <p:transition spd="slow" p14:dur="1200">
        <p14:prism/>
        <p:sndAc>
          <p:stSnd>
            <p:snd r:embed="rId3" name="Bongo"/>
          </p:stSnd>
        </p:sndAc>
      </p:transition>
    </mc:Choice>
    <mc:Fallback xmlns="">
      <p:transition xmlns:p14="http://schemas.microsoft.com/office/powerpoint/2010/main" spd="slow">
        <p:fade/>
        <p:sndAc>
          <p:stSnd>
            <p:snd r:embed="rId4" name="Bongo"/>
          </p:stSnd>
        </p:sndAc>
      </p:transition>
    </mc:Fallback>
  </mc:AlternateContent>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Content Placeholder 2"/>
          <p:cNvSpPr>
            <a:spLocks noGrp="1"/>
          </p:cNvSpPr>
          <p:nvPr>
            <p:ph idx="1"/>
          </p:nvPr>
        </p:nvSpPr>
        <p:spPr>
          <a:xfrm>
            <a:off x="365125" y="1600200"/>
            <a:ext cx="8615363" cy="4525963"/>
          </a:xfrm>
        </p:spPr>
        <p:txBody>
          <a:bodyPr/>
          <a:lstStyle/>
          <a:p>
            <a:pPr marL="0" indent="0" eaLnBrk="1" hangingPunct="1">
              <a:buFont typeface="Arial" pitchFamily="-123" charset="0"/>
              <a:buNone/>
            </a:pPr>
            <a:r>
              <a:rPr lang="en-US" sz="7200" smtClean="0">
                <a:latin typeface="Blackoak Std" pitchFamily="-123" charset="0"/>
                <a:ea typeface="Blackoak Std" pitchFamily="-123" charset="0"/>
                <a:cs typeface="Blackoak Std" pitchFamily="-123" charset="0"/>
              </a:rPr>
              <a:t>THINK</a:t>
            </a:r>
          </a:p>
        </p:txBody>
      </p:sp>
    </p:spTree>
    <p:extLst>
      <p:ext uri="{BB962C8B-B14F-4D97-AF65-F5344CB8AC3E}">
        <p14:creationId xmlns:p14="http://schemas.microsoft.com/office/powerpoint/2010/main" val="6243474"/>
      </p:ext>
    </p:extLst>
  </p:cSld>
  <p:clrMapOvr>
    <a:masterClrMapping/>
  </p:clrMapOvr>
  <p:transition xmlns:p14="http://schemas.microsoft.com/office/powerpoint/2010/main" spd="slow" advClick="0">
    <p:fade/>
    <p:sndAc>
      <p:stSnd>
        <p:snd r:embed="rId3" name="Bubbles"/>
      </p:stSnd>
    </p:sndAc>
  </p:transition>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Content Placeholder 2"/>
          <p:cNvSpPr>
            <a:spLocks noGrp="1"/>
          </p:cNvSpPr>
          <p:nvPr>
            <p:ph idx="1"/>
          </p:nvPr>
        </p:nvSpPr>
        <p:spPr>
          <a:xfrm>
            <a:off x="336550" y="1600200"/>
            <a:ext cx="8643938" cy="4525963"/>
          </a:xfrm>
        </p:spPr>
        <p:txBody>
          <a:bodyPr/>
          <a:lstStyle/>
          <a:p>
            <a:pPr marL="0" indent="0" eaLnBrk="1" hangingPunct="1">
              <a:buFont typeface="Arial" pitchFamily="-123" charset="0"/>
              <a:buNone/>
            </a:pPr>
            <a:r>
              <a:rPr lang="en-US" sz="7200" smtClean="0">
                <a:latin typeface="Blackoak Std" pitchFamily="-123" charset="0"/>
                <a:ea typeface="Blackoak Std" pitchFamily="-123" charset="0"/>
                <a:cs typeface="Blackoak Std" pitchFamily="-123" charset="0"/>
              </a:rPr>
              <a:t>ABOUT</a:t>
            </a:r>
          </a:p>
        </p:txBody>
      </p:sp>
    </p:spTree>
    <p:extLst>
      <p:ext uri="{BB962C8B-B14F-4D97-AF65-F5344CB8AC3E}">
        <p14:creationId xmlns:p14="http://schemas.microsoft.com/office/powerpoint/2010/main" val="2705756222"/>
      </p:ext>
    </p:extLst>
  </p:cSld>
  <p:clrMapOvr>
    <a:masterClrMapping/>
  </p:clrMapOvr>
  <p:transition xmlns:p14="http://schemas.microsoft.com/office/powerpoint/2010/main" spd="slow" advClick="0">
    <p:fade/>
    <p:sndAc>
      <p:stSnd>
        <p:snd r:embed="rId3" name="Bubbles"/>
      </p:stSnd>
    </p:sndAc>
  </p:transition>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Content Placeholder 2"/>
          <p:cNvSpPr>
            <a:spLocks noGrp="1"/>
          </p:cNvSpPr>
          <p:nvPr>
            <p:ph idx="1"/>
          </p:nvPr>
        </p:nvSpPr>
        <p:spPr>
          <a:xfrm>
            <a:off x="163513" y="1600200"/>
            <a:ext cx="8816975" cy="4525963"/>
          </a:xfrm>
        </p:spPr>
        <p:txBody>
          <a:bodyPr/>
          <a:lstStyle/>
          <a:p>
            <a:pPr marL="0" indent="0" eaLnBrk="1" hangingPunct="1">
              <a:buFont typeface="Arial" pitchFamily="-123" charset="0"/>
              <a:buNone/>
            </a:pPr>
            <a:r>
              <a:rPr lang="en-US" sz="7200" smtClean="0">
                <a:latin typeface="Blackoak Std" pitchFamily="-123" charset="0"/>
                <a:ea typeface="Blackoak Std" pitchFamily="-123" charset="0"/>
                <a:cs typeface="Blackoak Std" pitchFamily="-123" charset="0"/>
              </a:rPr>
              <a:t> USING</a:t>
            </a:r>
          </a:p>
        </p:txBody>
      </p:sp>
    </p:spTree>
    <p:extLst>
      <p:ext uri="{BB962C8B-B14F-4D97-AF65-F5344CB8AC3E}">
        <p14:creationId xmlns:p14="http://schemas.microsoft.com/office/powerpoint/2010/main" val="3448676965"/>
      </p:ext>
    </p:extLst>
  </p:cSld>
  <p:clrMapOvr>
    <a:masterClrMapping/>
  </p:clrMapOvr>
  <p:transition xmlns:p14="http://schemas.microsoft.com/office/powerpoint/2010/main" spd="slow" advClick="0">
    <p:fade/>
    <p:sndAc>
      <p:stSnd>
        <p:snd r:embed="rId3" name="Bubbles"/>
      </p:stSnd>
    </p:sndAc>
  </p:transition>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Content Placeholder 2"/>
          <p:cNvSpPr>
            <a:spLocks noGrp="1"/>
          </p:cNvSpPr>
          <p:nvPr>
            <p:ph idx="1"/>
          </p:nvPr>
        </p:nvSpPr>
        <p:spPr>
          <a:xfrm>
            <a:off x="163513" y="1600200"/>
            <a:ext cx="8816975" cy="4525963"/>
          </a:xfrm>
        </p:spPr>
        <p:txBody>
          <a:bodyPr/>
          <a:lstStyle/>
          <a:p>
            <a:pPr marL="0" indent="0" eaLnBrk="1" hangingPunct="1">
              <a:buFont typeface="Arial" pitchFamily="-123" charset="0"/>
              <a:buNone/>
            </a:pPr>
            <a:r>
              <a:rPr lang="en-US" sz="7200" smtClean="0">
                <a:latin typeface="Blackoak Std" pitchFamily="-123" charset="0"/>
                <a:ea typeface="Blackoak Std" pitchFamily="-123" charset="0"/>
                <a:cs typeface="Blackoak Std" pitchFamily="-123" charset="0"/>
              </a:rPr>
              <a:t>  DARK</a:t>
            </a:r>
          </a:p>
        </p:txBody>
      </p:sp>
    </p:spTree>
    <p:extLst>
      <p:ext uri="{BB962C8B-B14F-4D97-AF65-F5344CB8AC3E}">
        <p14:creationId xmlns:p14="http://schemas.microsoft.com/office/powerpoint/2010/main" val="3743355213"/>
      </p:ext>
    </p:extLst>
  </p:cSld>
  <p:clrMapOvr>
    <a:masterClrMapping/>
  </p:clrMapOvr>
  <p:transition xmlns:p14="http://schemas.microsoft.com/office/powerpoint/2010/main" spd="slow" advClick="0">
    <p:fade/>
    <p:sndAc>
      <p:stSnd>
        <p:snd r:embed="rId3" name="Bubbles"/>
      </p:stSnd>
    </p:sndAc>
  </p:transition>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Content Placeholder 2"/>
          <p:cNvSpPr>
            <a:spLocks noGrp="1"/>
          </p:cNvSpPr>
          <p:nvPr>
            <p:ph idx="1"/>
          </p:nvPr>
        </p:nvSpPr>
        <p:spPr>
          <a:xfrm>
            <a:off x="357188" y="1493838"/>
            <a:ext cx="8396287" cy="4787900"/>
          </a:xfrm>
        </p:spPr>
        <p:txBody>
          <a:bodyPr/>
          <a:lstStyle/>
          <a:p>
            <a:pPr marL="0" indent="0" eaLnBrk="1" hangingPunct="1">
              <a:buFont typeface="Arial" pitchFamily="-123" charset="0"/>
              <a:buNone/>
            </a:pPr>
            <a:r>
              <a:rPr lang="en-US" sz="8000">
                <a:latin typeface="Blackoak Std" pitchFamily="-123" charset="0"/>
                <a:ea typeface="Blackoak Std" pitchFamily="-123" charset="0"/>
                <a:cs typeface="Blackoak Std" pitchFamily="-123" charset="0"/>
              </a:rPr>
              <a:t> BACK-</a:t>
            </a:r>
          </a:p>
          <a:p>
            <a:pPr marL="0" indent="0" eaLnBrk="1" hangingPunct="1">
              <a:buFont typeface="Arial" pitchFamily="-123" charset="0"/>
              <a:buNone/>
            </a:pPr>
            <a:r>
              <a:rPr lang="en-US" sz="4800">
                <a:latin typeface="Blackoak Std" pitchFamily="-123" charset="0"/>
                <a:ea typeface="Blackoak Std" pitchFamily="-123" charset="0"/>
                <a:cs typeface="Blackoak Std" pitchFamily="-123" charset="0"/>
              </a:rPr>
              <a:t> GROUNDS</a:t>
            </a:r>
          </a:p>
        </p:txBody>
      </p:sp>
    </p:spTree>
    <p:extLst>
      <p:ext uri="{BB962C8B-B14F-4D97-AF65-F5344CB8AC3E}">
        <p14:creationId xmlns:p14="http://schemas.microsoft.com/office/powerpoint/2010/main" val="545393229"/>
      </p:ext>
    </p:extLst>
  </p:cSld>
  <p:clrMapOvr>
    <a:masterClrMapping/>
  </p:clrMapOvr>
  <p:transition xmlns:p14="http://schemas.microsoft.com/office/powerpoint/2010/main" spd="slow" advClick="0">
    <p:fade/>
    <p:sndAc>
      <p:stSnd>
        <p:snd r:embed="rId3" name="Bubbles"/>
      </p:stSnd>
    </p:sndAc>
  </p:transition>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Content Placeholder 2"/>
          <p:cNvSpPr>
            <a:spLocks noGrp="1"/>
          </p:cNvSpPr>
          <p:nvPr>
            <p:ph idx="1"/>
          </p:nvPr>
        </p:nvSpPr>
        <p:spPr>
          <a:xfrm>
            <a:off x="0" y="1355725"/>
            <a:ext cx="9774238" cy="4525963"/>
          </a:xfrm>
        </p:spPr>
        <p:txBody>
          <a:bodyPr/>
          <a:lstStyle/>
          <a:p>
            <a:pPr marL="0" indent="0" eaLnBrk="1" hangingPunct="1">
              <a:buFont typeface="Arial" pitchFamily="-123" charset="0"/>
              <a:buNone/>
            </a:pPr>
            <a:r>
              <a:rPr lang="en-US" sz="7200" smtClean="0">
                <a:latin typeface="Blackoak Std" pitchFamily="-123" charset="0"/>
                <a:ea typeface="Blackoak Std" pitchFamily="-123" charset="0"/>
                <a:cs typeface="Blackoak Std" pitchFamily="-123" charset="0"/>
              </a:rPr>
              <a:t> </a:t>
            </a:r>
            <a:r>
              <a:rPr lang="en-US" sz="6000" smtClean="0">
                <a:latin typeface="Blackoak Std" pitchFamily="-123" charset="0"/>
                <a:ea typeface="Blackoak Std" pitchFamily="-123" charset="0"/>
                <a:cs typeface="Blackoak Std" pitchFamily="-123" charset="0"/>
              </a:rPr>
              <a:t>       TO </a:t>
            </a:r>
          </a:p>
          <a:p>
            <a:pPr marL="0" indent="0" eaLnBrk="1" hangingPunct="1">
              <a:buFont typeface="Arial" pitchFamily="-123" charset="0"/>
              <a:buNone/>
            </a:pPr>
            <a:r>
              <a:rPr lang="en-US" sz="6600" smtClean="0">
                <a:latin typeface="Blackoak Std" pitchFamily="-123" charset="0"/>
                <a:ea typeface="Blackoak Std" pitchFamily="-123" charset="0"/>
                <a:cs typeface="Blackoak Std" pitchFamily="-123" charset="0"/>
              </a:rPr>
              <a:t>REDUCE</a:t>
            </a:r>
          </a:p>
        </p:txBody>
      </p:sp>
    </p:spTree>
    <p:extLst>
      <p:ext uri="{BB962C8B-B14F-4D97-AF65-F5344CB8AC3E}">
        <p14:creationId xmlns:p14="http://schemas.microsoft.com/office/powerpoint/2010/main" val="1969398601"/>
      </p:ext>
    </p:extLst>
  </p:cSld>
  <p:clrMapOvr>
    <a:masterClrMapping/>
  </p:clrMapOvr>
  <p:transition xmlns:p14="http://schemas.microsoft.com/office/powerpoint/2010/main" spd="slow" advClick="0">
    <p:fade/>
    <p:sndAc>
      <p:stSnd>
        <p:snd r:embed="rId3" name="Bubbles"/>
      </p:stSnd>
    </p:sndAc>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089667"/>
            <a:ext cx="8229600" cy="4036496"/>
          </a:xfrm>
        </p:spPr>
        <p:txBody>
          <a:bodyPr/>
          <a:lstStyle/>
          <a:p>
            <a:pPr marL="0" indent="0" algn="ctr">
              <a:buNone/>
            </a:pPr>
            <a:r>
              <a:rPr lang="en-US" sz="3600" dirty="0"/>
              <a:t>Sample video clips of </a:t>
            </a:r>
            <a:r>
              <a:rPr lang="en-US" sz="3600" dirty="0" smtClean="0"/>
              <a:t>researchers </a:t>
            </a:r>
            <a:r>
              <a:rPr lang="en-US" sz="3600" dirty="0"/>
              <a:t>connecting </a:t>
            </a:r>
            <a:r>
              <a:rPr lang="en-US" sz="3600" dirty="0" smtClean="0"/>
              <a:t>with </a:t>
            </a:r>
            <a:r>
              <a:rPr lang="en-US" sz="3600" dirty="0"/>
              <a:t>their </a:t>
            </a:r>
            <a:r>
              <a:rPr lang="en-US" sz="3600" dirty="0" smtClean="0"/>
              <a:t>audiences</a:t>
            </a:r>
          </a:p>
          <a:p>
            <a:pPr marL="0" indent="0" algn="ctr">
              <a:buNone/>
            </a:pPr>
            <a:endParaRPr lang="en-US" sz="3600" dirty="0"/>
          </a:p>
          <a:p>
            <a:pPr marL="0" indent="0" algn="ctr">
              <a:buNone/>
            </a:pPr>
            <a:r>
              <a:rPr lang="en-US" sz="3600" i="1" dirty="0" smtClean="0">
                <a:solidFill>
                  <a:srgbClr val="F6FF18"/>
                </a:solidFill>
              </a:rPr>
              <a:t>*Videos were too large to include in the catalog – please contact </a:t>
            </a:r>
            <a:r>
              <a:rPr lang="en-US" sz="3600" i="1" dirty="0" smtClean="0">
                <a:solidFill>
                  <a:srgbClr val="F6FF18"/>
                </a:solidFill>
                <a:hlinkClick r:id="rId2"/>
              </a:rPr>
              <a:t>nano@mos.org</a:t>
            </a:r>
            <a:r>
              <a:rPr lang="en-US" sz="3600" i="1" dirty="0" smtClean="0">
                <a:solidFill>
                  <a:srgbClr val="F6FF18"/>
                </a:solidFill>
              </a:rPr>
              <a:t> for the video files.</a:t>
            </a:r>
            <a:endParaRPr lang="en-US" sz="3600" i="1" dirty="0">
              <a:solidFill>
                <a:srgbClr val="F6FF18"/>
              </a:solidFill>
            </a:endParaRPr>
          </a:p>
        </p:txBody>
      </p:sp>
    </p:spTree>
    <p:extLst>
      <p:ext uri="{BB962C8B-B14F-4D97-AF65-F5344CB8AC3E}">
        <p14:creationId xmlns:p14="http://schemas.microsoft.com/office/powerpoint/2010/main" val="721926371"/>
      </p:ext>
    </p:extLst>
  </p:cSld>
  <p:clrMapOvr>
    <a:masterClrMapping/>
  </p:clrMapOvr>
  <p:transition xmlns:p14="http://schemas.microsoft.com/office/powerpoint/2010/main" spd="slow"/>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155974" y="441415"/>
            <a:ext cx="8988026" cy="4525963"/>
          </a:xfrm>
        </p:spPr>
        <p:txBody>
          <a:bodyPr rtlCol="0">
            <a:normAutofit/>
          </a:bodyPr>
          <a:lstStyle/>
          <a:p>
            <a:pPr marL="0" indent="0" eaLnBrk="1" fontAlgn="auto" hangingPunct="1">
              <a:spcAft>
                <a:spcPts val="0"/>
              </a:spcAft>
              <a:buFont typeface="Arial" pitchFamily="34" charset="0"/>
              <a:buNone/>
              <a:defRPr/>
            </a:pPr>
            <a:r>
              <a:rPr lang="en-US" sz="7200" dirty="0" smtClean="0">
                <a:latin typeface="Blackoak Std"/>
                <a:ea typeface="+mn-ea"/>
                <a:cs typeface="Blackoak Std"/>
              </a:rPr>
              <a:t> </a:t>
            </a:r>
            <a:r>
              <a:rPr lang="en-US" sz="6000" dirty="0" smtClean="0">
                <a:latin typeface="Blackoak Std"/>
                <a:ea typeface="+mn-ea"/>
                <a:cs typeface="Blackoak Std"/>
              </a:rPr>
              <a:t>       </a:t>
            </a:r>
          </a:p>
          <a:p>
            <a:pPr marL="0" indent="0" eaLnBrk="1" fontAlgn="auto" hangingPunct="1">
              <a:spcAft>
                <a:spcPts val="0"/>
              </a:spcAft>
              <a:buFont typeface="Arial" pitchFamily="34" charset="0"/>
              <a:buNone/>
              <a:defRPr/>
            </a:pPr>
            <a:r>
              <a:rPr lang="en-US" sz="6000" dirty="0" smtClean="0">
                <a:solidFill>
                  <a:schemeClr val="bg2"/>
                </a:solidFill>
                <a:latin typeface="Blackoak Std"/>
                <a:ea typeface="+mn-ea"/>
                <a:cs typeface="Blackoak Std"/>
              </a:rPr>
              <a:t> </a:t>
            </a:r>
            <a:r>
              <a:rPr lang="en-US" sz="66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glow rad="101600">
                    <a:srgbClr val="FD90FF">
                      <a:alpha val="75000"/>
                    </a:srgbClr>
                  </a:glow>
                </a:effectLst>
                <a:latin typeface="Blackoak Std"/>
                <a:ea typeface="+mn-ea"/>
                <a:cs typeface="Blackoak Std"/>
              </a:rPr>
              <a:t>GLARE !</a:t>
            </a:r>
            <a:endParaRPr lang="en-US" sz="6600" b="1"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glow rad="101600">
                  <a:srgbClr val="FD90FF">
                    <a:alpha val="75000"/>
                  </a:srgbClr>
                </a:glow>
              </a:effectLst>
              <a:latin typeface="Blackoak Std"/>
              <a:ea typeface="+mn-ea"/>
              <a:cs typeface="Blackoak Std"/>
            </a:endParaRPr>
          </a:p>
        </p:txBody>
      </p:sp>
    </p:spTree>
    <p:extLst>
      <p:ext uri="{BB962C8B-B14F-4D97-AF65-F5344CB8AC3E}">
        <p14:creationId xmlns:p14="http://schemas.microsoft.com/office/powerpoint/2010/main" val="3800882297"/>
      </p:ext>
    </p:extLst>
  </p:cSld>
  <p:clrMapOvr>
    <a:masterClrMapping/>
  </p:clrMapOvr>
  <p:transition xmlns:p14="http://schemas.microsoft.com/office/powerpoint/2010/main" spd="slow" advClick="0">
    <p:fade/>
    <p:sndAc>
      <p:stSnd>
        <p:snd r:embed="rId3" name="Warp Up"/>
      </p:stSnd>
    </p:sndAc>
  </p:transition>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Title 1"/>
          <p:cNvSpPr>
            <a:spLocks noGrp="1"/>
          </p:cNvSpPr>
          <p:nvPr>
            <p:ph type="title"/>
          </p:nvPr>
        </p:nvSpPr>
        <p:spPr>
          <a:xfrm>
            <a:off x="457200" y="1181100"/>
            <a:ext cx="8229600" cy="2874963"/>
          </a:xfrm>
        </p:spPr>
        <p:txBody>
          <a:bodyPr/>
          <a:lstStyle/>
          <a:p>
            <a:pPr eaLnBrk="1" hangingPunct="1"/>
            <a:r>
              <a:rPr lang="en-US" sz="6000" smtClean="0"/>
              <a:t>Use your slides as…</a:t>
            </a:r>
          </a:p>
        </p:txBody>
      </p:sp>
    </p:spTree>
    <p:extLst>
      <p:ext uri="{BB962C8B-B14F-4D97-AF65-F5344CB8AC3E}">
        <p14:creationId xmlns:p14="http://schemas.microsoft.com/office/powerpoint/2010/main" val="1469036186"/>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7" name="Picture 3" descr="10-NanoDays-pres-grossman-busyDiagram-72dpi"/>
          <p:cNvPicPr>
            <a:picLocks noChangeAspect="1" noChangeArrowheads="1"/>
          </p:cNvPicPr>
          <p:nvPr/>
        </p:nvPicPr>
        <p:blipFill>
          <a:blip r:embed="rId3"/>
          <a:srcRect/>
          <a:stretch>
            <a:fillRect/>
          </a:stretch>
        </p:blipFill>
        <p:spPr bwMode="auto">
          <a:xfrm>
            <a:off x="0" y="387350"/>
            <a:ext cx="9144000" cy="6083300"/>
          </a:xfrm>
          <a:prstGeom prst="rect">
            <a:avLst/>
          </a:prstGeom>
          <a:noFill/>
          <a:ln w="9525">
            <a:noFill/>
            <a:miter lim="800000"/>
            <a:headEnd/>
            <a:tailEnd/>
          </a:ln>
        </p:spPr>
      </p:pic>
    </p:spTree>
    <p:extLst>
      <p:ext uri="{BB962C8B-B14F-4D97-AF65-F5344CB8AC3E}">
        <p14:creationId xmlns:p14="http://schemas.microsoft.com/office/powerpoint/2010/main" val="2254864896"/>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Title 1"/>
          <p:cNvSpPr txBox="1">
            <a:spLocks/>
          </p:cNvSpPr>
          <p:nvPr/>
        </p:nvSpPr>
        <p:spPr bwMode="auto">
          <a:xfrm>
            <a:off x="0" y="0"/>
            <a:ext cx="8537575" cy="1895475"/>
          </a:xfrm>
          <a:prstGeom prst="rect">
            <a:avLst/>
          </a:prstGeom>
          <a:noFill/>
          <a:ln w="9525">
            <a:noFill/>
            <a:miter lim="800000"/>
            <a:headEnd/>
            <a:tailEnd/>
          </a:ln>
        </p:spPr>
        <p:txBody>
          <a:bodyPr anchor="ctr">
            <a:prstTxWarp prst="textNoShape">
              <a:avLst/>
            </a:prstTxWarp>
          </a:bodyPr>
          <a:lstStyle/>
          <a:p>
            <a:pPr algn="ctr"/>
            <a:r>
              <a:rPr lang="en-US" sz="6000">
                <a:latin typeface="Blackoak Std" pitchFamily="-123" charset="0"/>
                <a:ea typeface="Blackoak Std" pitchFamily="-123" charset="0"/>
                <a:cs typeface="Blackoak Std" pitchFamily="-123" charset="0"/>
              </a:rPr>
              <a:t>N</a:t>
            </a:r>
            <a:r>
              <a:rPr lang="en-US" sz="9600">
                <a:latin typeface="Hobo Std" pitchFamily="-123" charset="0"/>
                <a:ea typeface="Hobo Std" pitchFamily="-123" charset="0"/>
                <a:cs typeface="Hobo Std" pitchFamily="-123" charset="0"/>
              </a:rPr>
              <a:t>O</a:t>
            </a:r>
            <a:r>
              <a:rPr lang="en-US" sz="6000">
                <a:latin typeface="Blackoak Std" pitchFamily="-123" charset="0"/>
                <a:ea typeface="Blackoak Std" pitchFamily="-123" charset="0"/>
                <a:cs typeface="Blackoak Std" pitchFamily="-123" charset="0"/>
              </a:rPr>
              <a:t>T . . .  </a:t>
            </a:r>
          </a:p>
        </p:txBody>
      </p:sp>
    </p:spTree>
    <p:extLst>
      <p:ext uri="{BB962C8B-B14F-4D97-AF65-F5344CB8AC3E}">
        <p14:creationId xmlns:p14="http://schemas.microsoft.com/office/powerpoint/2010/main" val="2158343138"/>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Content Placeholder 2"/>
          <p:cNvSpPr>
            <a:spLocks noGrp="1"/>
          </p:cNvSpPr>
          <p:nvPr>
            <p:ph idx="1"/>
          </p:nvPr>
        </p:nvSpPr>
        <p:spPr>
          <a:xfrm>
            <a:off x="457200" y="1604963"/>
            <a:ext cx="8686800" cy="5253037"/>
          </a:xfrm>
        </p:spPr>
        <p:txBody>
          <a:bodyPr/>
          <a:lstStyle/>
          <a:p>
            <a:pPr eaLnBrk="1" hangingPunct="1"/>
            <a:r>
              <a:rPr lang="en-US" sz="4000" smtClean="0"/>
              <a:t> As a substitute for your talk</a:t>
            </a:r>
          </a:p>
        </p:txBody>
      </p:sp>
    </p:spTree>
    <p:extLst>
      <p:ext uri="{BB962C8B-B14F-4D97-AF65-F5344CB8AC3E}">
        <p14:creationId xmlns:p14="http://schemas.microsoft.com/office/powerpoint/2010/main" val="42417320"/>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Content Placeholder 2"/>
          <p:cNvSpPr>
            <a:spLocks noGrp="1"/>
          </p:cNvSpPr>
          <p:nvPr>
            <p:ph idx="1"/>
          </p:nvPr>
        </p:nvSpPr>
        <p:spPr>
          <a:xfrm>
            <a:off x="457200" y="1604963"/>
            <a:ext cx="8686800" cy="5253037"/>
          </a:xfrm>
        </p:spPr>
        <p:txBody>
          <a:bodyPr/>
          <a:lstStyle/>
          <a:p>
            <a:pPr eaLnBrk="1" hangingPunct="1"/>
            <a:r>
              <a:rPr lang="en-US" sz="4000" smtClean="0"/>
              <a:t> As a substitute for your talk</a:t>
            </a:r>
          </a:p>
          <a:p>
            <a:pPr eaLnBrk="1" hangingPunct="1"/>
            <a:r>
              <a:rPr lang="en-US" sz="4000" smtClean="0"/>
              <a:t> Or as crib notes for your talk</a:t>
            </a:r>
          </a:p>
        </p:txBody>
      </p:sp>
    </p:spTree>
    <p:extLst>
      <p:ext uri="{BB962C8B-B14F-4D97-AF65-F5344CB8AC3E}">
        <p14:creationId xmlns:p14="http://schemas.microsoft.com/office/powerpoint/2010/main" val="3313642859"/>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Content Placeholder 2"/>
          <p:cNvSpPr>
            <a:spLocks noGrp="1"/>
          </p:cNvSpPr>
          <p:nvPr>
            <p:ph idx="1"/>
          </p:nvPr>
        </p:nvSpPr>
        <p:spPr>
          <a:xfrm>
            <a:off x="457200" y="1604963"/>
            <a:ext cx="8686800" cy="5253037"/>
          </a:xfrm>
        </p:spPr>
        <p:txBody>
          <a:bodyPr/>
          <a:lstStyle/>
          <a:p>
            <a:pPr eaLnBrk="1" hangingPunct="1"/>
            <a:r>
              <a:rPr lang="en-US" sz="4000" smtClean="0"/>
              <a:t> As a substitute for your talk</a:t>
            </a:r>
          </a:p>
          <a:p>
            <a:pPr eaLnBrk="1" hangingPunct="1"/>
            <a:r>
              <a:rPr lang="en-US" sz="4000" smtClean="0"/>
              <a:t> Or as crib notes for your talk</a:t>
            </a:r>
          </a:p>
          <a:p>
            <a:pPr eaLnBrk="1" hangingPunct="1"/>
            <a:r>
              <a:rPr lang="en-US" sz="4000" smtClean="0"/>
              <a:t> Because this is boring</a:t>
            </a:r>
          </a:p>
          <a:p>
            <a:pPr eaLnBrk="1" hangingPunct="1"/>
            <a:endParaRPr lang="en-US" sz="2000" smtClean="0"/>
          </a:p>
        </p:txBody>
      </p:sp>
    </p:spTree>
    <p:extLst>
      <p:ext uri="{BB962C8B-B14F-4D97-AF65-F5344CB8AC3E}">
        <p14:creationId xmlns:p14="http://schemas.microsoft.com/office/powerpoint/2010/main" val="715490829"/>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Content Placeholder 2"/>
          <p:cNvSpPr>
            <a:spLocks noGrp="1"/>
          </p:cNvSpPr>
          <p:nvPr>
            <p:ph idx="1"/>
          </p:nvPr>
        </p:nvSpPr>
        <p:spPr>
          <a:xfrm>
            <a:off x="457200" y="1604963"/>
            <a:ext cx="8686800" cy="5253037"/>
          </a:xfrm>
        </p:spPr>
        <p:txBody>
          <a:bodyPr/>
          <a:lstStyle/>
          <a:p>
            <a:pPr eaLnBrk="1" hangingPunct="1"/>
            <a:r>
              <a:rPr lang="en-US" sz="4000" smtClean="0"/>
              <a:t> As a substitute for your talk</a:t>
            </a:r>
          </a:p>
          <a:p>
            <a:pPr eaLnBrk="1" hangingPunct="1"/>
            <a:r>
              <a:rPr lang="en-US" sz="4000" smtClean="0"/>
              <a:t> Or as crib notes for your talk</a:t>
            </a:r>
          </a:p>
          <a:p>
            <a:pPr eaLnBrk="1" hangingPunct="1"/>
            <a:r>
              <a:rPr lang="en-US" sz="4000" smtClean="0"/>
              <a:t> Because this is boring</a:t>
            </a:r>
          </a:p>
          <a:p>
            <a:pPr eaLnBrk="1" hangingPunct="1"/>
            <a:endParaRPr lang="en-US" sz="2000" smtClean="0"/>
          </a:p>
          <a:p>
            <a:pPr eaLnBrk="1" hangingPunct="1"/>
            <a:r>
              <a:rPr lang="en-US" sz="4000" smtClean="0"/>
              <a:t> Why should you look at me?</a:t>
            </a:r>
          </a:p>
        </p:txBody>
      </p:sp>
    </p:spTree>
    <p:extLst>
      <p:ext uri="{BB962C8B-B14F-4D97-AF65-F5344CB8AC3E}">
        <p14:creationId xmlns:p14="http://schemas.microsoft.com/office/powerpoint/2010/main" val="3041393876"/>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Content Placeholder 2"/>
          <p:cNvSpPr>
            <a:spLocks noGrp="1"/>
          </p:cNvSpPr>
          <p:nvPr>
            <p:ph idx="1"/>
          </p:nvPr>
        </p:nvSpPr>
        <p:spPr>
          <a:xfrm>
            <a:off x="457200" y="1604963"/>
            <a:ext cx="8686800" cy="5253037"/>
          </a:xfrm>
        </p:spPr>
        <p:txBody>
          <a:bodyPr/>
          <a:lstStyle/>
          <a:p>
            <a:pPr eaLnBrk="1" hangingPunct="1"/>
            <a:r>
              <a:rPr lang="en-US" sz="4000" smtClean="0"/>
              <a:t> As a substitute for your talk</a:t>
            </a:r>
          </a:p>
          <a:p>
            <a:pPr eaLnBrk="1" hangingPunct="1"/>
            <a:r>
              <a:rPr lang="en-US" sz="4000" smtClean="0"/>
              <a:t> Or as crib notes for your talk</a:t>
            </a:r>
          </a:p>
          <a:p>
            <a:pPr eaLnBrk="1" hangingPunct="1"/>
            <a:r>
              <a:rPr lang="en-US" sz="4000" smtClean="0"/>
              <a:t> Because this is boring</a:t>
            </a:r>
          </a:p>
          <a:p>
            <a:pPr eaLnBrk="1" hangingPunct="1"/>
            <a:endParaRPr lang="en-US" sz="2000" smtClean="0"/>
          </a:p>
          <a:p>
            <a:pPr eaLnBrk="1" hangingPunct="1"/>
            <a:r>
              <a:rPr lang="en-US" sz="4000" smtClean="0"/>
              <a:t> Why should you look at me?</a:t>
            </a:r>
          </a:p>
          <a:p>
            <a:pPr eaLnBrk="1" hangingPunct="1"/>
            <a:r>
              <a:rPr lang="en-US" sz="4000" smtClean="0"/>
              <a:t> rather than read these bullet points… </a:t>
            </a:r>
          </a:p>
        </p:txBody>
      </p:sp>
    </p:spTree>
    <p:extLst>
      <p:ext uri="{BB962C8B-B14F-4D97-AF65-F5344CB8AC3E}">
        <p14:creationId xmlns:p14="http://schemas.microsoft.com/office/powerpoint/2010/main" val="3492539645"/>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Content Placeholder 2"/>
          <p:cNvSpPr>
            <a:spLocks noGrp="1"/>
          </p:cNvSpPr>
          <p:nvPr>
            <p:ph idx="1"/>
          </p:nvPr>
        </p:nvSpPr>
        <p:spPr>
          <a:xfrm>
            <a:off x="457200" y="1604963"/>
            <a:ext cx="8686800" cy="5253037"/>
          </a:xfrm>
        </p:spPr>
        <p:txBody>
          <a:bodyPr/>
          <a:lstStyle/>
          <a:p>
            <a:pPr eaLnBrk="1" hangingPunct="1"/>
            <a:r>
              <a:rPr lang="en-US" sz="4000" smtClean="0"/>
              <a:t> As a substitute for your talk</a:t>
            </a:r>
          </a:p>
          <a:p>
            <a:pPr eaLnBrk="1" hangingPunct="1"/>
            <a:r>
              <a:rPr lang="en-US" sz="4000" smtClean="0"/>
              <a:t> Or as crib notes for your talk</a:t>
            </a:r>
          </a:p>
          <a:p>
            <a:pPr eaLnBrk="1" hangingPunct="1"/>
            <a:r>
              <a:rPr lang="en-US" sz="4000" smtClean="0"/>
              <a:t> Because this is boring</a:t>
            </a:r>
          </a:p>
          <a:p>
            <a:pPr eaLnBrk="1" hangingPunct="1"/>
            <a:endParaRPr lang="en-US" sz="2000" smtClean="0"/>
          </a:p>
          <a:p>
            <a:pPr eaLnBrk="1" hangingPunct="1"/>
            <a:r>
              <a:rPr lang="en-US" sz="4000" smtClean="0"/>
              <a:t> Why should you look at me?</a:t>
            </a:r>
          </a:p>
          <a:p>
            <a:pPr eaLnBrk="1" hangingPunct="1"/>
            <a:r>
              <a:rPr lang="en-US" sz="4000" smtClean="0"/>
              <a:t> rather than read these bullet points… </a:t>
            </a:r>
          </a:p>
          <a:p>
            <a:pPr eaLnBrk="1" hangingPunct="1"/>
            <a:r>
              <a:rPr lang="en-US" sz="4000" smtClean="0"/>
              <a:t> as they appear on the screen?</a:t>
            </a:r>
          </a:p>
        </p:txBody>
      </p:sp>
    </p:spTree>
    <p:extLst>
      <p:ext uri="{BB962C8B-B14F-4D97-AF65-F5344CB8AC3E}">
        <p14:creationId xmlns:p14="http://schemas.microsoft.com/office/powerpoint/2010/main" val="2844463647"/>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76338" y="5964957"/>
            <a:ext cx="6789737" cy="612372"/>
          </a:xfrm>
        </p:spPr>
        <p:txBody>
          <a:bodyPr/>
          <a:lstStyle/>
          <a:p>
            <a:r>
              <a:rPr lang="en-US" sz="3600" dirty="0" err="1" smtClean="0"/>
              <a:t>Ainissa</a:t>
            </a:r>
            <a:r>
              <a:rPr lang="en-US" sz="3600" dirty="0" smtClean="0"/>
              <a:t> Ramirez</a:t>
            </a:r>
            <a:endParaRPr lang="en-US" sz="3600" dirty="0"/>
          </a:p>
        </p:txBody>
      </p:sp>
      <p:pic>
        <p:nvPicPr>
          <p:cNvPr id="5" name="Picture 4" descr="Ainissa.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6338" y="780143"/>
            <a:ext cx="6796478" cy="4528953"/>
          </a:xfrm>
          <a:prstGeom prst="rect">
            <a:avLst/>
          </a:prstGeom>
        </p:spPr>
      </p:pic>
      <p:sp>
        <p:nvSpPr>
          <p:cNvPr id="6" name="TextBox 5"/>
          <p:cNvSpPr txBox="1"/>
          <p:nvPr/>
        </p:nvSpPr>
        <p:spPr>
          <a:xfrm>
            <a:off x="1306286" y="2467430"/>
            <a:ext cx="6590917" cy="1323439"/>
          </a:xfrm>
          <a:prstGeom prst="rect">
            <a:avLst/>
          </a:prstGeom>
          <a:solidFill>
            <a:srgbClr val="FFFFFF"/>
          </a:solidFill>
          <a:ln>
            <a:solidFill>
              <a:schemeClr val="bg1"/>
            </a:solidFill>
          </a:ln>
        </p:spPr>
        <p:txBody>
          <a:bodyPr wrap="none" rtlCol="0">
            <a:spAutoFit/>
          </a:bodyPr>
          <a:lstStyle/>
          <a:p>
            <a:pPr algn="ctr"/>
            <a:r>
              <a:rPr lang="en-US" sz="4000" b="1" dirty="0" smtClean="0">
                <a:solidFill>
                  <a:schemeClr val="bg1">
                    <a:lumMod val="50000"/>
                    <a:lumOff val="50000"/>
                  </a:schemeClr>
                </a:solidFill>
                <a:latin typeface="Arial Black"/>
                <a:cs typeface="Arial Black"/>
              </a:rPr>
              <a:t>Contact </a:t>
            </a:r>
            <a:r>
              <a:rPr lang="en-US" sz="4000" b="1" dirty="0" smtClean="0">
                <a:solidFill>
                  <a:schemeClr val="bg1">
                    <a:lumMod val="50000"/>
                    <a:lumOff val="50000"/>
                  </a:schemeClr>
                </a:solidFill>
                <a:latin typeface="Arial Black"/>
                <a:cs typeface="Arial Black"/>
                <a:hlinkClick r:id="rId3"/>
              </a:rPr>
              <a:t>nano@mos.org</a:t>
            </a:r>
            <a:r>
              <a:rPr lang="en-US" sz="4000" b="1" dirty="0" smtClean="0">
                <a:solidFill>
                  <a:schemeClr val="bg1">
                    <a:lumMod val="50000"/>
                    <a:lumOff val="50000"/>
                  </a:schemeClr>
                </a:solidFill>
                <a:latin typeface="Arial Black"/>
                <a:cs typeface="Arial Black"/>
              </a:rPr>
              <a:t> </a:t>
            </a:r>
          </a:p>
          <a:p>
            <a:pPr algn="ctr"/>
            <a:r>
              <a:rPr lang="en-US" sz="4000" b="1" dirty="0" smtClean="0">
                <a:solidFill>
                  <a:schemeClr val="bg1">
                    <a:lumMod val="50000"/>
                    <a:lumOff val="50000"/>
                  </a:schemeClr>
                </a:solidFill>
                <a:latin typeface="Arial Black"/>
                <a:cs typeface="Arial Black"/>
              </a:rPr>
              <a:t>for video files.</a:t>
            </a:r>
            <a:endParaRPr lang="en-US" sz="4000" b="1" dirty="0">
              <a:solidFill>
                <a:schemeClr val="bg1">
                  <a:lumMod val="50000"/>
                  <a:lumOff val="50000"/>
                </a:schemeClr>
              </a:solidFill>
              <a:latin typeface="Arial Black"/>
              <a:cs typeface="Arial Black"/>
            </a:endParaRPr>
          </a:p>
        </p:txBody>
      </p:sp>
    </p:spTree>
    <p:extLst>
      <p:ext uri="{BB962C8B-B14F-4D97-AF65-F5344CB8AC3E}">
        <p14:creationId xmlns:p14="http://schemas.microsoft.com/office/powerpoint/2010/main" val="3211043887"/>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ctrTitle"/>
          </p:nvPr>
        </p:nvSpPr>
        <p:spPr>
          <a:xfrm>
            <a:off x="-573088" y="-4763"/>
            <a:ext cx="7032626" cy="1895476"/>
          </a:xfrm>
        </p:spPr>
        <p:txBody>
          <a:bodyPr/>
          <a:lstStyle/>
          <a:p>
            <a:pPr eaLnBrk="1" hangingPunct="1"/>
            <a:r>
              <a:rPr lang="en-US" sz="6000" smtClean="0">
                <a:latin typeface="Blackoak Std" pitchFamily="-123" charset="0"/>
                <a:ea typeface="Blackoak Std" pitchFamily="-123" charset="0"/>
                <a:cs typeface="Blackoak Std" pitchFamily="-123" charset="0"/>
              </a:rPr>
              <a:t>DON’T</a:t>
            </a:r>
          </a:p>
        </p:txBody>
      </p:sp>
      <p:sp>
        <p:nvSpPr>
          <p:cNvPr id="20482" name="Title 1"/>
          <p:cNvSpPr txBox="1">
            <a:spLocks/>
          </p:cNvSpPr>
          <p:nvPr/>
        </p:nvSpPr>
        <p:spPr bwMode="auto">
          <a:xfrm rot="-680709">
            <a:off x="709613" y="798513"/>
            <a:ext cx="4394200" cy="1893887"/>
          </a:xfrm>
          <a:prstGeom prst="rect">
            <a:avLst/>
          </a:prstGeom>
          <a:noFill/>
          <a:ln w="9525">
            <a:noFill/>
            <a:miter lim="800000"/>
            <a:headEnd/>
            <a:tailEnd/>
          </a:ln>
        </p:spPr>
        <p:txBody>
          <a:bodyPr anchor="ctr">
            <a:prstTxWarp prst="textNoShape">
              <a:avLst/>
            </a:prstTxWarp>
          </a:bodyPr>
          <a:lstStyle/>
          <a:p>
            <a:pPr algn="ctr"/>
            <a:r>
              <a:rPr lang="en-US" sz="6000" b="1">
                <a:latin typeface="Apple Chancery" pitchFamily="-123" charset="0"/>
                <a:ea typeface="Apple Chancery" pitchFamily="-123" charset="0"/>
                <a:cs typeface="Apple Chancery" pitchFamily="-123" charset="0"/>
              </a:rPr>
              <a:t>TRY TO</a:t>
            </a:r>
          </a:p>
        </p:txBody>
      </p:sp>
      <p:sp>
        <p:nvSpPr>
          <p:cNvPr id="20483" name="Title 1"/>
          <p:cNvSpPr txBox="1">
            <a:spLocks/>
          </p:cNvSpPr>
          <p:nvPr/>
        </p:nvSpPr>
        <p:spPr bwMode="auto">
          <a:xfrm>
            <a:off x="1946275" y="4954588"/>
            <a:ext cx="3103563" cy="1895475"/>
          </a:xfrm>
          <a:prstGeom prst="rect">
            <a:avLst/>
          </a:prstGeom>
          <a:noFill/>
          <a:ln w="9525">
            <a:noFill/>
            <a:miter lim="800000"/>
            <a:headEnd/>
            <a:tailEnd/>
          </a:ln>
        </p:spPr>
        <p:txBody>
          <a:bodyPr anchor="ctr">
            <a:prstTxWarp prst="textNoShape">
              <a:avLst/>
            </a:prstTxWarp>
          </a:bodyPr>
          <a:lstStyle/>
          <a:p>
            <a:pPr algn="ctr"/>
            <a:r>
              <a:rPr lang="en-US" sz="6000" b="1">
                <a:latin typeface="Calibri" pitchFamily="-123" charset="0"/>
              </a:rPr>
              <a:t>INTO  A</a:t>
            </a:r>
          </a:p>
        </p:txBody>
      </p:sp>
      <p:sp>
        <p:nvSpPr>
          <p:cNvPr id="20484" name="Title 1"/>
          <p:cNvSpPr txBox="1">
            <a:spLocks/>
          </p:cNvSpPr>
          <p:nvPr/>
        </p:nvSpPr>
        <p:spPr bwMode="auto">
          <a:xfrm>
            <a:off x="-269875" y="3776663"/>
            <a:ext cx="9577388" cy="1895475"/>
          </a:xfrm>
          <a:prstGeom prst="rect">
            <a:avLst/>
          </a:prstGeom>
          <a:noFill/>
          <a:ln w="9525">
            <a:noFill/>
            <a:miter lim="800000"/>
            <a:headEnd/>
            <a:tailEnd/>
          </a:ln>
        </p:spPr>
        <p:txBody>
          <a:bodyPr anchor="ctr">
            <a:prstTxWarp prst="textNoShape">
              <a:avLst/>
            </a:prstTxWarp>
          </a:bodyPr>
          <a:lstStyle/>
          <a:p>
            <a:pPr algn="ctr"/>
            <a:r>
              <a:rPr lang="en-US" sz="7200" b="1">
                <a:latin typeface="Braggadocio" pitchFamily="-123" charset="0"/>
                <a:ea typeface="Braggadocio" pitchFamily="-123" charset="0"/>
                <a:cs typeface="Braggadocio" pitchFamily="-123" charset="0"/>
              </a:rPr>
              <a:t>INFORMATION</a:t>
            </a:r>
          </a:p>
        </p:txBody>
      </p:sp>
      <p:sp>
        <p:nvSpPr>
          <p:cNvPr id="20485" name="Title 1"/>
          <p:cNvSpPr txBox="1">
            <a:spLocks/>
          </p:cNvSpPr>
          <p:nvPr/>
        </p:nvSpPr>
        <p:spPr bwMode="auto">
          <a:xfrm>
            <a:off x="3646488" y="2430463"/>
            <a:ext cx="6005512" cy="1895475"/>
          </a:xfrm>
          <a:prstGeom prst="rect">
            <a:avLst/>
          </a:prstGeom>
          <a:noFill/>
          <a:ln w="9525">
            <a:noFill/>
            <a:miter lim="800000"/>
            <a:headEnd/>
            <a:tailEnd/>
          </a:ln>
        </p:spPr>
        <p:txBody>
          <a:bodyPr anchor="ctr">
            <a:prstTxWarp prst="textNoShape">
              <a:avLst/>
            </a:prstTxWarp>
          </a:bodyPr>
          <a:lstStyle/>
          <a:p>
            <a:pPr algn="ctr"/>
            <a:r>
              <a:rPr lang="en-US" sz="5400" b="1">
                <a:latin typeface="Blackoak Std" pitchFamily="-123" charset="0"/>
                <a:ea typeface="Blackoak Std" pitchFamily="-123" charset="0"/>
                <a:cs typeface="Blackoak Std" pitchFamily="-123" charset="0"/>
              </a:rPr>
              <a:t>TOO </a:t>
            </a:r>
            <a:r>
              <a:rPr lang="en-US" sz="6600" b="1">
                <a:latin typeface="Lucida Handwriting" pitchFamily="-123" charset="0"/>
                <a:ea typeface="Lucida Handwriting" pitchFamily="-123" charset="0"/>
                <a:cs typeface="Lucida Handwriting" pitchFamily="-123" charset="0"/>
              </a:rPr>
              <a:t>MUCH</a:t>
            </a:r>
          </a:p>
        </p:txBody>
      </p:sp>
      <p:sp>
        <p:nvSpPr>
          <p:cNvPr id="20486" name="Title 1"/>
          <p:cNvSpPr txBox="1">
            <a:spLocks/>
          </p:cNvSpPr>
          <p:nvPr/>
        </p:nvSpPr>
        <p:spPr bwMode="auto">
          <a:xfrm rot="-829332">
            <a:off x="4752975" y="4724400"/>
            <a:ext cx="4391025" cy="1895475"/>
          </a:xfrm>
          <a:prstGeom prst="rect">
            <a:avLst/>
          </a:prstGeom>
          <a:noFill/>
          <a:ln w="9525">
            <a:noFill/>
            <a:miter lim="800000"/>
            <a:headEnd/>
            <a:tailEnd/>
          </a:ln>
        </p:spPr>
        <p:txBody>
          <a:bodyPr anchor="ctr">
            <a:prstTxWarp prst="textNoShape">
              <a:avLst/>
            </a:prstTxWarp>
          </a:bodyPr>
          <a:lstStyle/>
          <a:p>
            <a:pPr algn="ctr"/>
            <a:r>
              <a:rPr lang="en-US" sz="8800">
                <a:latin typeface="Mesquite Std" pitchFamily="-123" charset="0"/>
                <a:ea typeface="Mesquite Std" pitchFamily="-123" charset="0"/>
                <a:cs typeface="Mesquite Std" pitchFamily="-123" charset="0"/>
              </a:rPr>
              <a:t>SINGLE</a:t>
            </a:r>
            <a:r>
              <a:rPr lang="en-US" sz="6000" b="1">
                <a:latin typeface="Calibri" pitchFamily="-123" charset="0"/>
              </a:rPr>
              <a:t> </a:t>
            </a:r>
            <a:r>
              <a:rPr lang="en-US" sz="6000" b="1">
                <a:latin typeface="Jazz LET" pitchFamily="-123" charset="0"/>
                <a:ea typeface="Jazz LET" pitchFamily="-123" charset="0"/>
                <a:cs typeface="Jazz LET" pitchFamily="-123" charset="0"/>
              </a:rPr>
              <a:t>SLIDE</a:t>
            </a:r>
          </a:p>
        </p:txBody>
      </p:sp>
      <p:sp>
        <p:nvSpPr>
          <p:cNvPr id="20487" name="Title 1"/>
          <p:cNvSpPr txBox="1">
            <a:spLocks/>
          </p:cNvSpPr>
          <p:nvPr/>
        </p:nvSpPr>
        <p:spPr bwMode="auto">
          <a:xfrm>
            <a:off x="1347788" y="1627188"/>
            <a:ext cx="4186237" cy="1895475"/>
          </a:xfrm>
          <a:prstGeom prst="rect">
            <a:avLst/>
          </a:prstGeom>
          <a:noFill/>
          <a:ln w="9525">
            <a:noFill/>
            <a:miter lim="800000"/>
            <a:headEnd/>
            <a:tailEnd/>
          </a:ln>
        </p:spPr>
        <p:txBody>
          <a:bodyPr anchor="ctr">
            <a:prstTxWarp prst="textNoShape">
              <a:avLst/>
            </a:prstTxWarp>
          </a:bodyPr>
          <a:lstStyle/>
          <a:p>
            <a:pPr algn="ctr"/>
            <a:r>
              <a:rPr lang="en-US" sz="9600" i="1">
                <a:latin typeface="Cracked" pitchFamily="-123" charset="0"/>
                <a:ea typeface="Cracked" pitchFamily="-123" charset="0"/>
                <a:cs typeface="Cracked" pitchFamily="-123" charset="0"/>
              </a:rPr>
              <a:t>CRAM</a:t>
            </a:r>
          </a:p>
        </p:txBody>
      </p:sp>
      <p:pic>
        <p:nvPicPr>
          <p:cNvPr id="20488" name="Picture 1032" descr="muchINfo-wwaldo"/>
          <p:cNvPicPr>
            <a:picLocks noChangeAspect="1" noChangeArrowheads="1"/>
          </p:cNvPicPr>
          <p:nvPr/>
        </p:nvPicPr>
        <p:blipFill>
          <a:blip r:embed="rId3"/>
          <a:srcRect/>
          <a:stretch>
            <a:fillRect/>
          </a:stretch>
        </p:blipFill>
        <p:spPr bwMode="auto">
          <a:xfrm>
            <a:off x="0" y="3338513"/>
            <a:ext cx="9144000" cy="1765300"/>
          </a:xfrm>
          <a:prstGeom prst="rect">
            <a:avLst/>
          </a:prstGeom>
          <a:noFill/>
          <a:ln w="9525">
            <a:noFill/>
            <a:miter lim="800000"/>
            <a:headEnd/>
            <a:tailEnd/>
          </a:ln>
        </p:spPr>
      </p:pic>
      <p:pic>
        <p:nvPicPr>
          <p:cNvPr id="20490" name="Picture 1034"/>
          <p:cNvPicPr>
            <a:picLocks noChangeAspect="1" noChangeArrowheads="1"/>
          </p:cNvPicPr>
          <p:nvPr/>
        </p:nvPicPr>
        <p:blipFill>
          <a:blip r:embed="rId4"/>
          <a:srcRect/>
          <a:stretch>
            <a:fillRect/>
          </a:stretch>
        </p:blipFill>
        <p:spPr bwMode="auto">
          <a:xfrm>
            <a:off x="139700" y="1401763"/>
            <a:ext cx="1176338" cy="1936750"/>
          </a:xfrm>
          <a:prstGeom prst="rect">
            <a:avLst/>
          </a:prstGeom>
          <a:noFill/>
          <a:ln w="9525">
            <a:noFill/>
            <a:miter lim="800000"/>
            <a:headEnd/>
            <a:tailEnd/>
          </a:ln>
          <a:effectLst/>
        </p:spPr>
      </p:pic>
      <p:pic>
        <p:nvPicPr>
          <p:cNvPr id="20493" name="Picture 1037"/>
          <p:cNvPicPr>
            <a:picLocks noChangeAspect="1" noChangeArrowheads="1"/>
          </p:cNvPicPr>
          <p:nvPr/>
        </p:nvPicPr>
        <p:blipFill>
          <a:blip r:embed="rId5"/>
          <a:srcRect/>
          <a:stretch>
            <a:fillRect/>
          </a:stretch>
        </p:blipFill>
        <p:spPr bwMode="auto">
          <a:xfrm>
            <a:off x="4205288" y="3109913"/>
            <a:ext cx="1095375" cy="1095375"/>
          </a:xfrm>
          <a:prstGeom prst="rect">
            <a:avLst/>
          </a:prstGeom>
          <a:noFill/>
          <a:ln w="9525">
            <a:noFill/>
            <a:miter lim="800000"/>
            <a:headEnd/>
            <a:tailEnd/>
          </a:ln>
          <a:effectLst/>
        </p:spPr>
      </p:pic>
      <p:pic>
        <p:nvPicPr>
          <p:cNvPr id="20495" name="Picture 1039"/>
          <p:cNvPicPr>
            <a:picLocks noChangeAspect="1" noChangeArrowheads="1"/>
          </p:cNvPicPr>
          <p:nvPr/>
        </p:nvPicPr>
        <p:blipFill>
          <a:blip r:embed="rId6"/>
          <a:srcRect/>
          <a:stretch>
            <a:fillRect/>
          </a:stretch>
        </p:blipFill>
        <p:spPr bwMode="auto">
          <a:xfrm>
            <a:off x="1347788" y="5538788"/>
            <a:ext cx="985837" cy="1166812"/>
          </a:xfrm>
          <a:prstGeom prst="rect">
            <a:avLst/>
          </a:prstGeom>
          <a:noFill/>
          <a:ln w="9525">
            <a:noFill/>
            <a:miter lim="800000"/>
            <a:headEnd/>
            <a:tailEnd/>
          </a:ln>
          <a:effectLst/>
        </p:spPr>
      </p:pic>
      <p:pic>
        <p:nvPicPr>
          <p:cNvPr id="20497" name="Picture 1041"/>
          <p:cNvPicPr>
            <a:picLocks noChangeAspect="1" noChangeArrowheads="1"/>
          </p:cNvPicPr>
          <p:nvPr/>
        </p:nvPicPr>
        <p:blipFill>
          <a:blip r:embed="rId7"/>
          <a:srcRect/>
          <a:stretch>
            <a:fillRect/>
          </a:stretch>
        </p:blipFill>
        <p:spPr bwMode="auto">
          <a:xfrm rot="5277241">
            <a:off x="7664450" y="5722938"/>
            <a:ext cx="1663700" cy="1295400"/>
          </a:xfrm>
          <a:prstGeom prst="rect">
            <a:avLst/>
          </a:prstGeom>
          <a:noFill/>
          <a:ln w="9525">
            <a:noFill/>
            <a:miter lim="800000"/>
            <a:headEnd/>
            <a:tailEnd/>
          </a:ln>
          <a:effectLst/>
        </p:spPr>
      </p:pic>
      <p:pic>
        <p:nvPicPr>
          <p:cNvPr id="20498" name="Picture 1042"/>
          <p:cNvPicPr>
            <a:picLocks noChangeAspect="1" noChangeArrowheads="1"/>
          </p:cNvPicPr>
          <p:nvPr/>
        </p:nvPicPr>
        <p:blipFill>
          <a:blip r:embed="rId7"/>
          <a:srcRect/>
          <a:stretch>
            <a:fillRect/>
          </a:stretch>
        </p:blipFill>
        <p:spPr bwMode="auto">
          <a:xfrm>
            <a:off x="4468813" y="1243013"/>
            <a:ext cx="1663700" cy="1295400"/>
          </a:xfrm>
          <a:prstGeom prst="rect">
            <a:avLst/>
          </a:prstGeom>
          <a:noFill/>
          <a:ln w="9525">
            <a:noFill/>
            <a:miter lim="800000"/>
            <a:headEnd/>
            <a:tailEnd/>
          </a:ln>
          <a:effectLst/>
        </p:spPr>
      </p:pic>
      <p:pic>
        <p:nvPicPr>
          <p:cNvPr id="20499" name="Picture 1043"/>
          <p:cNvPicPr>
            <a:picLocks noChangeAspect="1" noChangeArrowheads="1"/>
          </p:cNvPicPr>
          <p:nvPr/>
        </p:nvPicPr>
        <p:blipFill>
          <a:blip r:embed="rId8"/>
          <a:srcRect/>
          <a:stretch>
            <a:fillRect/>
          </a:stretch>
        </p:blipFill>
        <p:spPr bwMode="auto">
          <a:xfrm>
            <a:off x="6273800" y="239713"/>
            <a:ext cx="1974850" cy="2298700"/>
          </a:xfrm>
          <a:prstGeom prst="rect">
            <a:avLst/>
          </a:prstGeom>
          <a:noFill/>
          <a:ln w="9525">
            <a:noFill/>
            <a:miter lim="800000"/>
            <a:headEnd/>
            <a:tailEnd/>
          </a:ln>
          <a:effectLst/>
        </p:spPr>
      </p:pic>
      <p:pic>
        <p:nvPicPr>
          <p:cNvPr id="20500" name="Picture 1044"/>
          <p:cNvPicPr>
            <a:picLocks noChangeAspect="1" noChangeArrowheads="1"/>
          </p:cNvPicPr>
          <p:nvPr/>
        </p:nvPicPr>
        <p:blipFill>
          <a:blip r:embed="rId4"/>
          <a:srcRect/>
          <a:stretch>
            <a:fillRect/>
          </a:stretch>
        </p:blipFill>
        <p:spPr bwMode="auto">
          <a:xfrm>
            <a:off x="227013" y="5202238"/>
            <a:ext cx="965200" cy="1589087"/>
          </a:xfrm>
          <a:prstGeom prst="rect">
            <a:avLst/>
          </a:prstGeom>
          <a:noFill/>
          <a:ln w="9525">
            <a:noFill/>
            <a:miter lim="800000"/>
            <a:headEnd/>
            <a:tailEnd/>
          </a:ln>
          <a:effectLst/>
        </p:spPr>
      </p:pic>
      <p:pic>
        <p:nvPicPr>
          <p:cNvPr id="20501" name="Picture 1045"/>
          <p:cNvPicPr>
            <a:picLocks noChangeAspect="1" noChangeArrowheads="1"/>
          </p:cNvPicPr>
          <p:nvPr/>
        </p:nvPicPr>
        <p:blipFill>
          <a:blip r:embed="rId5"/>
          <a:srcRect/>
          <a:stretch>
            <a:fillRect/>
          </a:stretch>
        </p:blipFill>
        <p:spPr bwMode="auto">
          <a:xfrm>
            <a:off x="1436688" y="2243138"/>
            <a:ext cx="1095375" cy="1095375"/>
          </a:xfrm>
          <a:prstGeom prst="rect">
            <a:avLst/>
          </a:prstGeom>
          <a:noFill/>
          <a:ln w="9525">
            <a:noFill/>
            <a:miter lim="800000"/>
            <a:headEnd/>
            <a:tailEnd/>
          </a:ln>
          <a:effectLst/>
        </p:spPr>
      </p:pic>
      <p:pic>
        <p:nvPicPr>
          <p:cNvPr id="20502" name="Picture 1046"/>
          <p:cNvPicPr>
            <a:picLocks noChangeAspect="1" noChangeArrowheads="1"/>
          </p:cNvPicPr>
          <p:nvPr/>
        </p:nvPicPr>
        <p:blipFill>
          <a:blip r:embed="rId7"/>
          <a:srcRect/>
          <a:stretch>
            <a:fillRect/>
          </a:stretch>
        </p:blipFill>
        <p:spPr bwMode="auto">
          <a:xfrm rot="-1263936">
            <a:off x="2333625" y="3128963"/>
            <a:ext cx="1663700" cy="1295400"/>
          </a:xfrm>
          <a:prstGeom prst="rect">
            <a:avLst/>
          </a:prstGeom>
          <a:noFill/>
          <a:ln w="9525">
            <a:noFill/>
            <a:miter lim="800000"/>
            <a:headEnd/>
            <a:tailEnd/>
          </a:ln>
          <a:effectLst/>
        </p:spPr>
      </p:pic>
    </p:spTree>
    <p:extLst>
      <p:ext uri="{BB962C8B-B14F-4D97-AF65-F5344CB8AC3E}">
        <p14:creationId xmlns:p14="http://schemas.microsoft.com/office/powerpoint/2010/main" val="266959035"/>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le 1"/>
          <p:cNvSpPr>
            <a:spLocks noGrp="1"/>
          </p:cNvSpPr>
          <p:nvPr>
            <p:ph type="ctrTitle"/>
          </p:nvPr>
        </p:nvSpPr>
        <p:spPr>
          <a:xfrm>
            <a:off x="-573088" y="-4763"/>
            <a:ext cx="7032626" cy="1895476"/>
          </a:xfrm>
        </p:spPr>
        <p:txBody>
          <a:bodyPr/>
          <a:lstStyle/>
          <a:p>
            <a:pPr eaLnBrk="1" hangingPunct="1"/>
            <a:r>
              <a:rPr lang="en-US" sz="6000" smtClean="0">
                <a:latin typeface="Blackoak Std" pitchFamily="-123" charset="0"/>
                <a:ea typeface="Blackoak Std" pitchFamily="-123" charset="0"/>
                <a:cs typeface="Blackoak Std" pitchFamily="-123" charset="0"/>
              </a:rPr>
              <a:t>DON’T</a:t>
            </a:r>
          </a:p>
        </p:txBody>
      </p:sp>
      <p:sp>
        <p:nvSpPr>
          <p:cNvPr id="22530" name="Title 1"/>
          <p:cNvSpPr txBox="1">
            <a:spLocks/>
          </p:cNvSpPr>
          <p:nvPr/>
        </p:nvSpPr>
        <p:spPr bwMode="auto">
          <a:xfrm rot="-680709">
            <a:off x="709613" y="798513"/>
            <a:ext cx="4394200" cy="1893887"/>
          </a:xfrm>
          <a:prstGeom prst="rect">
            <a:avLst/>
          </a:prstGeom>
          <a:noFill/>
          <a:ln w="9525">
            <a:noFill/>
            <a:miter lim="800000"/>
            <a:headEnd/>
            <a:tailEnd/>
          </a:ln>
        </p:spPr>
        <p:txBody>
          <a:bodyPr anchor="ctr">
            <a:prstTxWarp prst="textNoShape">
              <a:avLst/>
            </a:prstTxWarp>
          </a:bodyPr>
          <a:lstStyle/>
          <a:p>
            <a:pPr algn="ctr"/>
            <a:r>
              <a:rPr lang="en-US" sz="6000" b="1">
                <a:latin typeface="Apple Chancery" pitchFamily="-123" charset="0"/>
                <a:ea typeface="Apple Chancery" pitchFamily="-123" charset="0"/>
                <a:cs typeface="Apple Chancery" pitchFamily="-123" charset="0"/>
              </a:rPr>
              <a:t>TRY TO</a:t>
            </a:r>
          </a:p>
        </p:txBody>
      </p:sp>
      <p:sp>
        <p:nvSpPr>
          <p:cNvPr id="22531" name="Title 1"/>
          <p:cNvSpPr txBox="1">
            <a:spLocks/>
          </p:cNvSpPr>
          <p:nvPr/>
        </p:nvSpPr>
        <p:spPr bwMode="auto">
          <a:xfrm>
            <a:off x="1946275" y="4954588"/>
            <a:ext cx="3103563" cy="1895475"/>
          </a:xfrm>
          <a:prstGeom prst="rect">
            <a:avLst/>
          </a:prstGeom>
          <a:noFill/>
          <a:ln w="9525">
            <a:noFill/>
            <a:miter lim="800000"/>
            <a:headEnd/>
            <a:tailEnd/>
          </a:ln>
        </p:spPr>
        <p:txBody>
          <a:bodyPr anchor="ctr">
            <a:prstTxWarp prst="textNoShape">
              <a:avLst/>
            </a:prstTxWarp>
          </a:bodyPr>
          <a:lstStyle/>
          <a:p>
            <a:pPr algn="ctr"/>
            <a:r>
              <a:rPr lang="en-US" sz="6000" b="1">
                <a:latin typeface="Calibri" pitchFamily="-123" charset="0"/>
              </a:rPr>
              <a:t>INTO  A</a:t>
            </a:r>
          </a:p>
        </p:txBody>
      </p:sp>
      <p:sp>
        <p:nvSpPr>
          <p:cNvPr id="22532" name="Title 1"/>
          <p:cNvSpPr txBox="1">
            <a:spLocks/>
          </p:cNvSpPr>
          <p:nvPr/>
        </p:nvSpPr>
        <p:spPr bwMode="auto">
          <a:xfrm>
            <a:off x="-269875" y="3776663"/>
            <a:ext cx="9577388" cy="1895475"/>
          </a:xfrm>
          <a:prstGeom prst="rect">
            <a:avLst/>
          </a:prstGeom>
          <a:noFill/>
          <a:ln w="9525">
            <a:noFill/>
            <a:miter lim="800000"/>
            <a:headEnd/>
            <a:tailEnd/>
          </a:ln>
        </p:spPr>
        <p:txBody>
          <a:bodyPr anchor="ctr">
            <a:prstTxWarp prst="textNoShape">
              <a:avLst/>
            </a:prstTxWarp>
          </a:bodyPr>
          <a:lstStyle/>
          <a:p>
            <a:pPr algn="ctr"/>
            <a:r>
              <a:rPr lang="en-US" sz="7200" b="1">
                <a:latin typeface="Braggadocio" pitchFamily="-123" charset="0"/>
                <a:ea typeface="Braggadocio" pitchFamily="-123" charset="0"/>
                <a:cs typeface="Braggadocio" pitchFamily="-123" charset="0"/>
              </a:rPr>
              <a:t>INFORMATION</a:t>
            </a:r>
          </a:p>
        </p:txBody>
      </p:sp>
      <p:sp>
        <p:nvSpPr>
          <p:cNvPr id="22533" name="Title 1"/>
          <p:cNvSpPr txBox="1">
            <a:spLocks/>
          </p:cNvSpPr>
          <p:nvPr/>
        </p:nvSpPr>
        <p:spPr bwMode="auto">
          <a:xfrm>
            <a:off x="3646488" y="2430463"/>
            <a:ext cx="6005512" cy="1895475"/>
          </a:xfrm>
          <a:prstGeom prst="rect">
            <a:avLst/>
          </a:prstGeom>
          <a:noFill/>
          <a:ln w="9525">
            <a:noFill/>
            <a:miter lim="800000"/>
            <a:headEnd/>
            <a:tailEnd/>
          </a:ln>
        </p:spPr>
        <p:txBody>
          <a:bodyPr anchor="ctr">
            <a:prstTxWarp prst="textNoShape">
              <a:avLst/>
            </a:prstTxWarp>
          </a:bodyPr>
          <a:lstStyle/>
          <a:p>
            <a:pPr algn="ctr"/>
            <a:r>
              <a:rPr lang="en-US" sz="5400" b="1">
                <a:latin typeface="Blackoak Std" pitchFamily="-123" charset="0"/>
                <a:ea typeface="Blackoak Std" pitchFamily="-123" charset="0"/>
                <a:cs typeface="Blackoak Std" pitchFamily="-123" charset="0"/>
              </a:rPr>
              <a:t>TOO </a:t>
            </a:r>
            <a:r>
              <a:rPr lang="en-US" sz="6600" b="1">
                <a:latin typeface="Lucida Handwriting" pitchFamily="-123" charset="0"/>
                <a:ea typeface="Lucida Handwriting" pitchFamily="-123" charset="0"/>
                <a:cs typeface="Lucida Handwriting" pitchFamily="-123" charset="0"/>
              </a:rPr>
              <a:t>MUCH</a:t>
            </a:r>
          </a:p>
        </p:txBody>
      </p:sp>
      <p:sp>
        <p:nvSpPr>
          <p:cNvPr id="22534" name="Title 1"/>
          <p:cNvSpPr txBox="1">
            <a:spLocks/>
          </p:cNvSpPr>
          <p:nvPr/>
        </p:nvSpPr>
        <p:spPr bwMode="auto">
          <a:xfrm rot="-829332">
            <a:off x="4752975" y="4724400"/>
            <a:ext cx="4391025" cy="1895475"/>
          </a:xfrm>
          <a:prstGeom prst="rect">
            <a:avLst/>
          </a:prstGeom>
          <a:noFill/>
          <a:ln w="9525">
            <a:noFill/>
            <a:miter lim="800000"/>
            <a:headEnd/>
            <a:tailEnd/>
          </a:ln>
        </p:spPr>
        <p:txBody>
          <a:bodyPr anchor="ctr">
            <a:prstTxWarp prst="textNoShape">
              <a:avLst/>
            </a:prstTxWarp>
          </a:bodyPr>
          <a:lstStyle/>
          <a:p>
            <a:pPr algn="ctr"/>
            <a:r>
              <a:rPr lang="en-US" sz="8800">
                <a:latin typeface="Mesquite Std" pitchFamily="-123" charset="0"/>
                <a:ea typeface="Mesquite Std" pitchFamily="-123" charset="0"/>
                <a:cs typeface="Mesquite Std" pitchFamily="-123" charset="0"/>
              </a:rPr>
              <a:t>SINGLE</a:t>
            </a:r>
            <a:r>
              <a:rPr lang="en-US" sz="6000" b="1">
                <a:latin typeface="Calibri" pitchFamily="-123" charset="0"/>
              </a:rPr>
              <a:t> </a:t>
            </a:r>
            <a:r>
              <a:rPr lang="en-US" sz="6000" b="1">
                <a:latin typeface="Jazz LET" pitchFamily="-123" charset="0"/>
                <a:ea typeface="Jazz LET" pitchFamily="-123" charset="0"/>
                <a:cs typeface="Jazz LET" pitchFamily="-123" charset="0"/>
              </a:rPr>
              <a:t>SLIDE</a:t>
            </a:r>
          </a:p>
        </p:txBody>
      </p:sp>
      <p:sp>
        <p:nvSpPr>
          <p:cNvPr id="22535" name="Title 1"/>
          <p:cNvSpPr txBox="1">
            <a:spLocks/>
          </p:cNvSpPr>
          <p:nvPr/>
        </p:nvSpPr>
        <p:spPr bwMode="auto">
          <a:xfrm>
            <a:off x="1347788" y="1627188"/>
            <a:ext cx="4186237" cy="1895475"/>
          </a:xfrm>
          <a:prstGeom prst="rect">
            <a:avLst/>
          </a:prstGeom>
          <a:noFill/>
          <a:ln w="9525">
            <a:noFill/>
            <a:miter lim="800000"/>
            <a:headEnd/>
            <a:tailEnd/>
          </a:ln>
        </p:spPr>
        <p:txBody>
          <a:bodyPr anchor="ctr">
            <a:prstTxWarp prst="textNoShape">
              <a:avLst/>
            </a:prstTxWarp>
          </a:bodyPr>
          <a:lstStyle/>
          <a:p>
            <a:pPr algn="ctr"/>
            <a:r>
              <a:rPr lang="en-US" sz="9600" i="1">
                <a:latin typeface="Cracked" pitchFamily="-123" charset="0"/>
                <a:ea typeface="Cracked" pitchFamily="-123" charset="0"/>
                <a:cs typeface="Cracked" pitchFamily="-123" charset="0"/>
              </a:rPr>
              <a:t>CRAM</a:t>
            </a:r>
          </a:p>
        </p:txBody>
      </p:sp>
      <p:pic>
        <p:nvPicPr>
          <p:cNvPr id="22536" name="Picture 2" descr="Picture 4.png"/>
          <p:cNvPicPr>
            <a:picLocks noChangeAspect="1"/>
          </p:cNvPicPr>
          <p:nvPr/>
        </p:nvPicPr>
        <p:blipFill>
          <a:blip r:embed="rId3"/>
          <a:srcRect/>
          <a:stretch>
            <a:fillRect/>
          </a:stretch>
        </p:blipFill>
        <p:spPr bwMode="auto">
          <a:xfrm>
            <a:off x="3511550" y="1739900"/>
            <a:ext cx="2354263" cy="1782763"/>
          </a:xfrm>
          <a:prstGeom prst="rect">
            <a:avLst/>
          </a:prstGeom>
          <a:noFill/>
          <a:ln w="9525">
            <a:noFill/>
            <a:miter lim="800000"/>
            <a:headEnd/>
            <a:tailEnd/>
          </a:ln>
        </p:spPr>
      </p:pic>
      <p:pic>
        <p:nvPicPr>
          <p:cNvPr id="22537" name="Picture 3"/>
          <p:cNvPicPr>
            <a:picLocks noChangeAspect="1"/>
          </p:cNvPicPr>
          <p:nvPr/>
        </p:nvPicPr>
        <p:blipFill>
          <a:blip r:embed="rId4"/>
          <a:srcRect/>
          <a:stretch>
            <a:fillRect/>
          </a:stretch>
        </p:blipFill>
        <p:spPr bwMode="auto">
          <a:xfrm>
            <a:off x="0" y="19050"/>
            <a:ext cx="9144000" cy="6705600"/>
          </a:xfrm>
          <a:prstGeom prst="rect">
            <a:avLst/>
          </a:prstGeom>
          <a:noFill/>
          <a:ln w="9525">
            <a:noFill/>
            <a:miter lim="800000"/>
            <a:headEnd/>
            <a:tailEnd/>
          </a:ln>
        </p:spPr>
      </p:pic>
      <p:pic>
        <p:nvPicPr>
          <p:cNvPr id="22538" name="Picture 1035" descr="cramTooMuch-slideGraphic"/>
          <p:cNvPicPr>
            <a:picLocks noChangeAspect="1" noChangeArrowheads="1"/>
          </p:cNvPicPr>
          <p:nvPr/>
        </p:nvPicPr>
        <p:blipFill>
          <a:blip r:embed="rId5"/>
          <a:srcRect/>
          <a:stretch>
            <a:fillRect/>
          </a:stretch>
        </p:blipFill>
        <p:spPr bwMode="auto">
          <a:xfrm>
            <a:off x="1725613" y="717550"/>
            <a:ext cx="5778500" cy="3348038"/>
          </a:xfrm>
          <a:prstGeom prst="rect">
            <a:avLst/>
          </a:prstGeom>
          <a:noFill/>
          <a:ln w="9525">
            <a:noFill/>
            <a:miter lim="800000"/>
            <a:headEnd/>
            <a:tailEnd/>
          </a:ln>
        </p:spPr>
      </p:pic>
      <p:pic>
        <p:nvPicPr>
          <p:cNvPr id="22539" name="Picture 1036" descr="Picture 1"/>
          <p:cNvPicPr>
            <a:picLocks noChangeAspect="1" noChangeArrowheads="1"/>
          </p:cNvPicPr>
          <p:nvPr/>
        </p:nvPicPr>
        <p:blipFill>
          <a:blip r:embed="rId6"/>
          <a:srcRect/>
          <a:stretch>
            <a:fillRect/>
          </a:stretch>
        </p:blipFill>
        <p:spPr bwMode="auto">
          <a:xfrm>
            <a:off x="1725613" y="831850"/>
            <a:ext cx="5778500" cy="3379788"/>
          </a:xfrm>
          <a:prstGeom prst="rect">
            <a:avLst/>
          </a:prstGeom>
          <a:noFill/>
          <a:ln w="9525">
            <a:noFill/>
            <a:miter lim="800000"/>
            <a:headEnd/>
            <a:tailEnd/>
          </a:ln>
        </p:spPr>
      </p:pic>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Picture 3" descr="PointingonStage-sketch-final"/>
          <p:cNvPicPr>
            <a:picLocks noChangeAspect="1" noChangeArrowheads="1"/>
          </p:cNvPicPr>
          <p:nvPr/>
        </p:nvPicPr>
        <p:blipFill>
          <a:blip r:embed="rId3"/>
          <a:srcRect/>
          <a:stretch>
            <a:fillRect/>
          </a:stretch>
        </p:blipFill>
        <p:spPr bwMode="auto">
          <a:xfrm>
            <a:off x="584200" y="549275"/>
            <a:ext cx="7974013" cy="5759450"/>
          </a:xfrm>
          <a:prstGeom prst="rect">
            <a:avLst/>
          </a:prstGeom>
          <a:noFill/>
          <a:ln w="9525">
            <a:noFill/>
            <a:miter lim="800000"/>
            <a:headEnd/>
            <a:tailEnd/>
          </a:ln>
        </p:spPr>
      </p:pic>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01" name="Group 51"/>
          <p:cNvGrpSpPr>
            <a:grpSpLocks/>
          </p:cNvGrpSpPr>
          <p:nvPr/>
        </p:nvGrpSpPr>
        <p:grpSpPr bwMode="auto">
          <a:xfrm>
            <a:off x="212725" y="458788"/>
            <a:ext cx="3714750" cy="3910012"/>
            <a:chOff x="447" y="289"/>
            <a:chExt cx="2340" cy="2463"/>
          </a:xfrm>
        </p:grpSpPr>
        <p:pic>
          <p:nvPicPr>
            <p:cNvPr id="25650" name="Picture 17" descr="probe"/>
            <p:cNvPicPr>
              <a:picLocks noChangeAspect="1" noChangeArrowheads="1"/>
            </p:cNvPicPr>
            <p:nvPr/>
          </p:nvPicPr>
          <p:blipFill>
            <a:blip r:embed="rId3"/>
            <a:srcRect/>
            <a:stretch>
              <a:fillRect/>
            </a:stretch>
          </p:blipFill>
          <p:spPr bwMode="auto">
            <a:xfrm>
              <a:off x="447" y="493"/>
              <a:ext cx="1062" cy="2259"/>
            </a:xfrm>
            <a:prstGeom prst="rect">
              <a:avLst/>
            </a:prstGeom>
            <a:noFill/>
            <a:ln w="9525">
              <a:noFill/>
              <a:miter lim="800000"/>
              <a:headEnd/>
              <a:tailEnd/>
            </a:ln>
          </p:spPr>
        </p:pic>
        <p:sp>
          <p:nvSpPr>
            <p:cNvPr id="25651" name="Text Box 18"/>
            <p:cNvSpPr txBox="1">
              <a:spLocks noChangeArrowheads="1"/>
            </p:cNvSpPr>
            <p:nvPr/>
          </p:nvSpPr>
          <p:spPr bwMode="auto">
            <a:xfrm>
              <a:off x="1571" y="512"/>
              <a:ext cx="835" cy="326"/>
            </a:xfrm>
            <a:prstGeom prst="rect">
              <a:avLst/>
            </a:prstGeom>
            <a:noFill/>
            <a:ln w="9525">
              <a:noFill/>
              <a:miter lim="800000"/>
              <a:headEnd/>
              <a:tailEnd/>
            </a:ln>
          </p:spPr>
          <p:txBody>
            <a:bodyPr>
              <a:prstTxWarp prst="textNoShape">
                <a:avLst/>
              </a:prstTxWarp>
              <a:spAutoFit/>
            </a:bodyPr>
            <a:lstStyle/>
            <a:p>
              <a:r>
                <a:rPr lang="en-US" sz="1400">
                  <a:ea typeface="Times New Roman" pitchFamily="-123" charset="0"/>
                  <a:cs typeface="Times New Roman" pitchFamily="-123" charset="0"/>
                </a:rPr>
                <a:t>electrical feedthroughs</a:t>
              </a:r>
            </a:p>
          </p:txBody>
        </p:sp>
        <p:sp>
          <p:nvSpPr>
            <p:cNvPr id="25652" name="Text Box 19"/>
            <p:cNvSpPr txBox="1">
              <a:spLocks noChangeArrowheads="1"/>
            </p:cNvSpPr>
            <p:nvPr/>
          </p:nvSpPr>
          <p:spPr bwMode="auto">
            <a:xfrm>
              <a:off x="1596" y="1163"/>
              <a:ext cx="1069" cy="192"/>
            </a:xfrm>
            <a:prstGeom prst="rect">
              <a:avLst/>
            </a:prstGeom>
            <a:noFill/>
            <a:ln w="9525">
              <a:noFill/>
              <a:miter lim="800000"/>
              <a:headEnd/>
              <a:tailEnd/>
            </a:ln>
          </p:spPr>
          <p:txBody>
            <a:bodyPr wrap="none">
              <a:prstTxWarp prst="textNoShape">
                <a:avLst/>
              </a:prstTxWarp>
              <a:spAutoFit/>
            </a:bodyPr>
            <a:lstStyle/>
            <a:p>
              <a:r>
                <a:rPr lang="en-US" sz="1400">
                  <a:ea typeface="Times New Roman" pitchFamily="-123" charset="0"/>
                  <a:cs typeface="Times New Roman" pitchFamily="-123" charset="0"/>
                </a:rPr>
                <a:t>high vacuum probe</a:t>
              </a:r>
            </a:p>
          </p:txBody>
        </p:sp>
        <p:sp>
          <p:nvSpPr>
            <p:cNvPr id="25653" name="Text Box 20"/>
            <p:cNvSpPr txBox="1">
              <a:spLocks noChangeArrowheads="1"/>
            </p:cNvSpPr>
            <p:nvPr/>
          </p:nvSpPr>
          <p:spPr bwMode="auto">
            <a:xfrm>
              <a:off x="1641" y="1920"/>
              <a:ext cx="1028" cy="326"/>
            </a:xfrm>
            <a:prstGeom prst="rect">
              <a:avLst/>
            </a:prstGeom>
            <a:noFill/>
            <a:ln w="9525">
              <a:noFill/>
              <a:miter lim="800000"/>
              <a:headEnd/>
              <a:tailEnd/>
            </a:ln>
          </p:spPr>
          <p:txBody>
            <a:bodyPr wrap="none">
              <a:prstTxWarp prst="textNoShape">
                <a:avLst/>
              </a:prstTxWarp>
              <a:spAutoFit/>
            </a:bodyPr>
            <a:lstStyle/>
            <a:p>
              <a:r>
                <a:rPr lang="en-US" sz="1400">
                  <a:ea typeface="Times New Roman" pitchFamily="-123" charset="0"/>
                  <a:cs typeface="Times New Roman" pitchFamily="-123" charset="0"/>
                </a:rPr>
                <a:t>“dewar” = thermos</a:t>
              </a:r>
            </a:p>
            <a:p>
              <a:r>
                <a:rPr lang="en-US" sz="1400">
                  <a:ea typeface="Times New Roman" pitchFamily="-123" charset="0"/>
                  <a:cs typeface="Times New Roman" pitchFamily="-123" charset="0"/>
                </a:rPr>
                <a:t>for liquid Helium</a:t>
              </a:r>
            </a:p>
          </p:txBody>
        </p:sp>
        <p:sp>
          <p:nvSpPr>
            <p:cNvPr id="25654" name="Text Box 21"/>
            <p:cNvSpPr txBox="1">
              <a:spLocks noChangeArrowheads="1"/>
            </p:cNvSpPr>
            <p:nvPr/>
          </p:nvSpPr>
          <p:spPr bwMode="auto">
            <a:xfrm>
              <a:off x="1644" y="2352"/>
              <a:ext cx="1143" cy="326"/>
            </a:xfrm>
            <a:prstGeom prst="rect">
              <a:avLst/>
            </a:prstGeom>
            <a:noFill/>
            <a:ln w="9525">
              <a:noFill/>
              <a:miter lim="800000"/>
              <a:headEnd/>
              <a:tailEnd/>
            </a:ln>
          </p:spPr>
          <p:txBody>
            <a:bodyPr wrap="none">
              <a:prstTxWarp prst="textNoShape">
                <a:avLst/>
              </a:prstTxWarp>
              <a:spAutoFit/>
            </a:bodyPr>
            <a:lstStyle/>
            <a:p>
              <a:r>
                <a:rPr lang="en-US" sz="1400">
                  <a:ea typeface="Times New Roman" pitchFamily="-123" charset="0"/>
                  <a:cs typeface="Times New Roman" pitchFamily="-123" charset="0"/>
                </a:rPr>
                <a:t>optical table</a:t>
              </a:r>
            </a:p>
            <a:p>
              <a:r>
                <a:rPr lang="en-US" sz="1400">
                  <a:ea typeface="Times New Roman" pitchFamily="-123" charset="0"/>
                  <a:cs typeface="Times New Roman" pitchFamily="-123" charset="0"/>
                </a:rPr>
                <a:t>for vibration isolation</a:t>
              </a:r>
            </a:p>
          </p:txBody>
        </p:sp>
        <p:sp>
          <p:nvSpPr>
            <p:cNvPr id="25655" name="Line 22"/>
            <p:cNvSpPr>
              <a:spLocks noChangeShapeType="1"/>
            </p:cNvSpPr>
            <p:nvPr/>
          </p:nvSpPr>
          <p:spPr bwMode="auto">
            <a:xfrm flipH="1">
              <a:off x="1054" y="674"/>
              <a:ext cx="566" cy="30"/>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sp>
          <p:nvSpPr>
            <p:cNvPr id="25656" name="Line 23"/>
            <p:cNvSpPr>
              <a:spLocks noChangeShapeType="1"/>
            </p:cNvSpPr>
            <p:nvPr/>
          </p:nvSpPr>
          <p:spPr bwMode="auto">
            <a:xfrm flipH="1">
              <a:off x="983" y="1260"/>
              <a:ext cx="637" cy="25"/>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sp>
          <p:nvSpPr>
            <p:cNvPr id="25657" name="Line 24"/>
            <p:cNvSpPr>
              <a:spLocks noChangeShapeType="1"/>
            </p:cNvSpPr>
            <p:nvPr/>
          </p:nvSpPr>
          <p:spPr bwMode="auto">
            <a:xfrm flipH="1">
              <a:off x="1418" y="2496"/>
              <a:ext cx="262" cy="98"/>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sp>
          <p:nvSpPr>
            <p:cNvPr id="25658" name="Line 25"/>
            <p:cNvSpPr>
              <a:spLocks noChangeShapeType="1"/>
            </p:cNvSpPr>
            <p:nvPr/>
          </p:nvSpPr>
          <p:spPr bwMode="auto">
            <a:xfrm flipH="1">
              <a:off x="1241" y="2064"/>
              <a:ext cx="439" cy="469"/>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sp>
          <p:nvSpPr>
            <p:cNvPr id="25659" name="Text Box 48"/>
            <p:cNvSpPr txBox="1">
              <a:spLocks noChangeArrowheads="1"/>
            </p:cNvSpPr>
            <p:nvPr/>
          </p:nvSpPr>
          <p:spPr bwMode="auto">
            <a:xfrm>
              <a:off x="724" y="289"/>
              <a:ext cx="476" cy="231"/>
            </a:xfrm>
            <a:prstGeom prst="rect">
              <a:avLst/>
            </a:prstGeom>
            <a:noFill/>
            <a:ln w="9525">
              <a:noFill/>
              <a:miter lim="800000"/>
              <a:headEnd/>
              <a:tailEnd/>
            </a:ln>
          </p:spPr>
          <p:txBody>
            <a:bodyPr wrap="none">
              <a:prstTxWarp prst="textNoShape">
                <a:avLst/>
              </a:prstTxWarp>
              <a:spAutoFit/>
            </a:bodyPr>
            <a:lstStyle/>
            <a:p>
              <a:r>
                <a:rPr lang="en-US" sz="1800">
                  <a:ea typeface="Arial" pitchFamily="-123" charset="0"/>
                  <a:cs typeface="Arial" pitchFamily="-123" charset="0"/>
                </a:rPr>
                <a:t>fridge</a:t>
              </a:r>
            </a:p>
          </p:txBody>
        </p:sp>
      </p:grpSp>
      <p:sp>
        <p:nvSpPr>
          <p:cNvPr id="25602" name="Text Box 37"/>
          <p:cNvSpPr txBox="1">
            <a:spLocks noChangeArrowheads="1"/>
          </p:cNvSpPr>
          <p:nvPr/>
        </p:nvSpPr>
        <p:spPr bwMode="auto">
          <a:xfrm>
            <a:off x="3255963" y="52388"/>
            <a:ext cx="2487612" cy="579437"/>
          </a:xfrm>
          <a:prstGeom prst="rect">
            <a:avLst/>
          </a:prstGeom>
          <a:noFill/>
          <a:ln w="9525">
            <a:noFill/>
            <a:miter lim="800000"/>
            <a:headEnd/>
            <a:tailEnd/>
          </a:ln>
        </p:spPr>
        <p:txBody>
          <a:bodyPr wrap="none">
            <a:prstTxWarp prst="textNoShape">
              <a:avLst/>
            </a:prstTxWarp>
            <a:spAutoFit/>
          </a:bodyPr>
          <a:lstStyle/>
          <a:p>
            <a:pPr algn="ctr"/>
            <a:r>
              <a:rPr lang="en-US" sz="3200">
                <a:ea typeface="Arial" pitchFamily="-123" charset="0"/>
                <a:cs typeface="Arial" pitchFamily="-123" charset="0"/>
              </a:rPr>
              <a:t>MFM Design</a:t>
            </a:r>
          </a:p>
        </p:txBody>
      </p:sp>
      <p:sp>
        <p:nvSpPr>
          <p:cNvPr id="25603" name="Rectangle 38"/>
          <p:cNvSpPr>
            <a:spLocks noChangeArrowheads="1"/>
          </p:cNvSpPr>
          <p:nvPr/>
        </p:nvSpPr>
        <p:spPr bwMode="auto">
          <a:xfrm>
            <a:off x="4471988" y="6553200"/>
            <a:ext cx="4186237" cy="304800"/>
          </a:xfrm>
          <a:prstGeom prst="rect">
            <a:avLst/>
          </a:prstGeom>
          <a:noFill/>
          <a:ln w="9525">
            <a:noFill/>
            <a:miter lim="800000"/>
            <a:headEnd/>
            <a:tailEnd/>
          </a:ln>
        </p:spPr>
        <p:txBody>
          <a:bodyPr wrap="none">
            <a:prstTxWarp prst="textNoShape">
              <a:avLst/>
            </a:prstTxWarp>
            <a:spAutoFit/>
          </a:bodyPr>
          <a:lstStyle/>
          <a:p>
            <a:r>
              <a:rPr lang="en-US" sz="1400" i="1">
                <a:solidFill>
                  <a:schemeClr val="tx2"/>
                </a:solidFill>
                <a:ea typeface="Arial" pitchFamily="-123" charset="0"/>
                <a:cs typeface="Arial" pitchFamily="-123" charset="0"/>
              </a:rPr>
              <a:t>Based on the design by Dan Rugar (IBM Almaden)</a:t>
            </a:r>
          </a:p>
        </p:txBody>
      </p:sp>
      <p:grpSp>
        <p:nvGrpSpPr>
          <p:cNvPr id="3" name="Group 58"/>
          <p:cNvGrpSpPr>
            <a:grpSpLocks/>
          </p:cNvGrpSpPr>
          <p:nvPr/>
        </p:nvGrpSpPr>
        <p:grpSpPr bwMode="auto">
          <a:xfrm>
            <a:off x="976313" y="685800"/>
            <a:ext cx="7500937" cy="3581400"/>
            <a:chOff x="928" y="432"/>
            <a:chExt cx="4725" cy="2256"/>
          </a:xfrm>
        </p:grpSpPr>
        <p:grpSp>
          <p:nvGrpSpPr>
            <p:cNvPr id="25635" name="Group 52"/>
            <p:cNvGrpSpPr>
              <a:grpSpLocks/>
            </p:cNvGrpSpPr>
            <p:nvPr/>
          </p:nvGrpSpPr>
          <p:grpSpPr bwMode="auto">
            <a:xfrm>
              <a:off x="3072" y="432"/>
              <a:ext cx="2581" cy="2248"/>
              <a:chOff x="3072" y="528"/>
              <a:chExt cx="2581" cy="2248"/>
            </a:xfrm>
          </p:grpSpPr>
          <p:sp>
            <p:nvSpPr>
              <p:cNvPr id="25640" name="Text Box 27"/>
              <p:cNvSpPr txBox="1">
                <a:spLocks noChangeArrowheads="1"/>
              </p:cNvSpPr>
              <p:nvPr/>
            </p:nvSpPr>
            <p:spPr bwMode="auto">
              <a:xfrm>
                <a:off x="3216" y="528"/>
                <a:ext cx="1213" cy="231"/>
              </a:xfrm>
              <a:prstGeom prst="rect">
                <a:avLst/>
              </a:prstGeom>
              <a:noFill/>
              <a:ln w="9525">
                <a:noFill/>
                <a:miter lim="800000"/>
                <a:headEnd/>
                <a:tailEnd/>
              </a:ln>
            </p:spPr>
            <p:txBody>
              <a:bodyPr wrap="none">
                <a:prstTxWarp prst="textNoShape">
                  <a:avLst/>
                </a:prstTxWarp>
                <a:spAutoFit/>
              </a:bodyPr>
              <a:lstStyle/>
              <a:p>
                <a:r>
                  <a:rPr lang="en-US" sz="1800">
                    <a:ea typeface="Arial" pitchFamily="-123" charset="0"/>
                    <a:cs typeface="Arial" pitchFamily="-123" charset="0"/>
                  </a:rPr>
                  <a:t>microscope head</a:t>
                </a:r>
              </a:p>
            </p:txBody>
          </p:sp>
          <p:pic>
            <p:nvPicPr>
              <p:cNvPr id="25641" name="Picture 28" descr="MFM head 2"/>
              <p:cNvPicPr>
                <a:picLocks noChangeAspect="1" noChangeArrowheads="1"/>
              </p:cNvPicPr>
              <p:nvPr/>
            </p:nvPicPr>
            <p:blipFill>
              <a:blip r:embed="rId4"/>
              <a:srcRect/>
              <a:stretch>
                <a:fillRect/>
              </a:stretch>
            </p:blipFill>
            <p:spPr bwMode="auto">
              <a:xfrm>
                <a:off x="3072" y="752"/>
                <a:ext cx="1518" cy="2024"/>
              </a:xfrm>
              <a:prstGeom prst="rect">
                <a:avLst/>
              </a:prstGeom>
              <a:noFill/>
              <a:ln w="9525">
                <a:noFill/>
                <a:miter lim="800000"/>
                <a:headEnd/>
                <a:tailEnd/>
              </a:ln>
            </p:spPr>
          </p:pic>
          <p:sp>
            <p:nvSpPr>
              <p:cNvPr id="25642" name="Text Box 29"/>
              <p:cNvSpPr txBox="1">
                <a:spLocks noChangeAspect="1" noChangeArrowheads="1"/>
              </p:cNvSpPr>
              <p:nvPr/>
            </p:nvSpPr>
            <p:spPr bwMode="auto">
              <a:xfrm>
                <a:off x="4597" y="2339"/>
                <a:ext cx="1056" cy="192"/>
              </a:xfrm>
              <a:prstGeom prst="rect">
                <a:avLst/>
              </a:prstGeom>
              <a:noFill/>
              <a:ln w="9525">
                <a:noFill/>
                <a:miter lim="800000"/>
                <a:headEnd/>
                <a:tailEnd/>
              </a:ln>
            </p:spPr>
            <p:txBody>
              <a:bodyPr wrap="none">
                <a:prstTxWarp prst="textNoShape">
                  <a:avLst/>
                </a:prstTxWarp>
                <a:spAutoFit/>
              </a:bodyPr>
              <a:lstStyle/>
              <a:p>
                <a:r>
                  <a:rPr lang="en-US" sz="1400">
                    <a:ea typeface="Arial" pitchFamily="-123" charset="0"/>
                    <a:cs typeface="Arial" pitchFamily="-123" charset="0"/>
                  </a:rPr>
                  <a:t>optical fiber aligner</a:t>
                </a:r>
              </a:p>
            </p:txBody>
          </p:sp>
          <p:sp>
            <p:nvSpPr>
              <p:cNvPr id="25643" name="Text Box 30"/>
              <p:cNvSpPr txBox="1">
                <a:spLocks noChangeAspect="1" noChangeArrowheads="1"/>
              </p:cNvSpPr>
              <p:nvPr/>
            </p:nvSpPr>
            <p:spPr bwMode="auto">
              <a:xfrm>
                <a:off x="4580" y="2087"/>
                <a:ext cx="819" cy="192"/>
              </a:xfrm>
              <a:prstGeom prst="rect">
                <a:avLst/>
              </a:prstGeom>
              <a:noFill/>
              <a:ln w="9525">
                <a:noFill/>
                <a:miter lim="800000"/>
                <a:headEnd/>
                <a:tailEnd/>
              </a:ln>
            </p:spPr>
            <p:txBody>
              <a:bodyPr wrap="none">
                <a:prstTxWarp prst="textNoShape">
                  <a:avLst/>
                </a:prstTxWarp>
                <a:spAutoFit/>
              </a:bodyPr>
              <a:lstStyle/>
              <a:p>
                <a:r>
                  <a:rPr lang="en-US" sz="1400">
                    <a:ea typeface="Arial" pitchFamily="-123" charset="0"/>
                    <a:cs typeface="Arial" pitchFamily="-123" charset="0"/>
                  </a:rPr>
                  <a:t>sample mount</a:t>
                </a:r>
              </a:p>
            </p:txBody>
          </p:sp>
          <p:sp>
            <p:nvSpPr>
              <p:cNvPr id="25644" name="Line 31"/>
              <p:cNvSpPr>
                <a:spLocks noChangeShapeType="1"/>
              </p:cNvSpPr>
              <p:nvPr/>
            </p:nvSpPr>
            <p:spPr bwMode="auto">
              <a:xfrm flipH="1">
                <a:off x="3796" y="1109"/>
                <a:ext cx="844" cy="161"/>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sp>
            <p:nvSpPr>
              <p:cNvPr id="25645" name="Text Box 32"/>
              <p:cNvSpPr txBox="1">
                <a:spLocks noChangeArrowheads="1"/>
              </p:cNvSpPr>
              <p:nvPr/>
            </p:nvSpPr>
            <p:spPr bwMode="auto">
              <a:xfrm>
                <a:off x="4611" y="906"/>
                <a:ext cx="952" cy="460"/>
              </a:xfrm>
              <a:prstGeom prst="rect">
                <a:avLst/>
              </a:prstGeom>
              <a:noFill/>
              <a:ln w="9525">
                <a:noFill/>
                <a:miter lim="800000"/>
                <a:headEnd/>
                <a:tailEnd/>
              </a:ln>
            </p:spPr>
            <p:txBody>
              <a:bodyPr>
                <a:prstTxWarp prst="textNoShape">
                  <a:avLst/>
                </a:prstTxWarp>
                <a:spAutoFit/>
              </a:bodyPr>
              <a:lstStyle/>
              <a:p>
                <a:r>
                  <a:rPr lang="en-US" sz="1400">
                    <a:ea typeface="Times New Roman" pitchFamily="-123" charset="0"/>
                    <a:cs typeface="Times New Roman" pitchFamily="-123" charset="0"/>
                  </a:rPr>
                  <a:t>piezoelectric scan tube, on spring mount</a:t>
                </a:r>
              </a:p>
            </p:txBody>
          </p:sp>
          <p:sp>
            <p:nvSpPr>
              <p:cNvPr id="25646" name="Line 33"/>
              <p:cNvSpPr>
                <a:spLocks noChangeShapeType="1"/>
              </p:cNvSpPr>
              <p:nvPr/>
            </p:nvSpPr>
            <p:spPr bwMode="auto">
              <a:xfrm flipH="1" flipV="1">
                <a:off x="3765" y="1931"/>
                <a:ext cx="854" cy="248"/>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sp>
            <p:nvSpPr>
              <p:cNvPr id="25647" name="Line 34"/>
              <p:cNvSpPr>
                <a:spLocks noChangeShapeType="1"/>
              </p:cNvSpPr>
              <p:nvPr/>
            </p:nvSpPr>
            <p:spPr bwMode="auto">
              <a:xfrm flipH="1" flipV="1">
                <a:off x="3775" y="2255"/>
                <a:ext cx="854" cy="192"/>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sp>
            <p:nvSpPr>
              <p:cNvPr id="25648" name="Text Box 35"/>
              <p:cNvSpPr txBox="1">
                <a:spLocks noChangeArrowheads="1"/>
              </p:cNvSpPr>
              <p:nvPr/>
            </p:nvSpPr>
            <p:spPr bwMode="auto">
              <a:xfrm>
                <a:off x="4616" y="1511"/>
                <a:ext cx="1030" cy="460"/>
              </a:xfrm>
              <a:prstGeom prst="rect">
                <a:avLst/>
              </a:prstGeom>
              <a:noFill/>
              <a:ln w="9525">
                <a:noFill/>
                <a:miter lim="800000"/>
                <a:headEnd/>
                <a:tailEnd/>
              </a:ln>
            </p:spPr>
            <p:txBody>
              <a:bodyPr>
                <a:prstTxWarp prst="textNoShape">
                  <a:avLst/>
                </a:prstTxWarp>
                <a:spAutoFit/>
              </a:bodyPr>
              <a:lstStyle/>
              <a:p>
                <a:r>
                  <a:rPr lang="en-US" sz="1400">
                    <a:ea typeface="Times New Roman" pitchFamily="-123" charset="0"/>
                    <a:cs typeface="Times New Roman" pitchFamily="-123" charset="0"/>
                  </a:rPr>
                  <a:t>screws to approach tip to sample</a:t>
                </a:r>
              </a:p>
            </p:txBody>
          </p:sp>
          <p:sp>
            <p:nvSpPr>
              <p:cNvPr id="25649" name="Line 36"/>
              <p:cNvSpPr>
                <a:spLocks noChangeShapeType="1"/>
              </p:cNvSpPr>
              <p:nvPr/>
            </p:nvSpPr>
            <p:spPr bwMode="auto">
              <a:xfrm flipH="1" flipV="1">
                <a:off x="3881" y="1381"/>
                <a:ext cx="753" cy="283"/>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grpSp>
        <p:grpSp>
          <p:nvGrpSpPr>
            <p:cNvPr id="25636" name="Group 57"/>
            <p:cNvGrpSpPr>
              <a:grpSpLocks/>
            </p:cNvGrpSpPr>
            <p:nvPr/>
          </p:nvGrpSpPr>
          <p:grpSpPr bwMode="auto">
            <a:xfrm>
              <a:off x="928" y="672"/>
              <a:ext cx="2144" cy="2016"/>
              <a:chOff x="928" y="672"/>
              <a:chExt cx="2144" cy="2016"/>
            </a:xfrm>
          </p:grpSpPr>
          <p:sp>
            <p:nvSpPr>
              <p:cNvPr id="25637" name="Oval 47"/>
              <p:cNvSpPr>
                <a:spLocks noChangeArrowheads="1"/>
              </p:cNvSpPr>
              <p:nvPr/>
            </p:nvSpPr>
            <p:spPr bwMode="auto">
              <a:xfrm>
                <a:off x="928" y="2224"/>
                <a:ext cx="144" cy="240"/>
              </a:xfrm>
              <a:prstGeom prst="ellipse">
                <a:avLst/>
              </a:prstGeom>
              <a:noFill/>
              <a:ln w="28575">
                <a:solidFill>
                  <a:srgbClr val="FF0000"/>
                </a:solidFill>
                <a:round/>
                <a:headEnd/>
                <a:tailEnd/>
              </a:ln>
            </p:spPr>
            <p:txBody>
              <a:bodyPr wrap="none" anchor="ctr">
                <a:prstTxWarp prst="textNoShape">
                  <a:avLst/>
                </a:prstTxWarp>
              </a:bodyPr>
              <a:lstStyle/>
              <a:p>
                <a:endParaRPr lang="en-US">
                  <a:ea typeface="Arial" pitchFamily="-123" charset="0"/>
                  <a:cs typeface="Arial" pitchFamily="-123" charset="0"/>
                </a:endParaRPr>
              </a:p>
            </p:txBody>
          </p:sp>
          <p:sp>
            <p:nvSpPr>
              <p:cNvPr id="25638" name="Line 53"/>
              <p:cNvSpPr>
                <a:spLocks noChangeShapeType="1"/>
              </p:cNvSpPr>
              <p:nvPr/>
            </p:nvSpPr>
            <p:spPr bwMode="auto">
              <a:xfrm>
                <a:off x="1008" y="2448"/>
                <a:ext cx="2064" cy="240"/>
              </a:xfrm>
              <a:prstGeom prst="line">
                <a:avLst/>
              </a:prstGeom>
              <a:noFill/>
              <a:ln w="28575">
                <a:solidFill>
                  <a:srgbClr val="FF0000"/>
                </a:solidFill>
                <a:round/>
                <a:headEnd/>
                <a:tailEnd/>
              </a:ln>
            </p:spPr>
            <p:txBody>
              <a:bodyPr>
                <a:prstTxWarp prst="textNoShape">
                  <a:avLst/>
                </a:prstTxWarp>
              </a:bodyPr>
              <a:lstStyle/>
              <a:p>
                <a:endParaRPr lang="en-US"/>
              </a:p>
            </p:txBody>
          </p:sp>
          <p:sp>
            <p:nvSpPr>
              <p:cNvPr id="25639" name="Line 54"/>
              <p:cNvSpPr>
                <a:spLocks noChangeShapeType="1"/>
              </p:cNvSpPr>
              <p:nvPr/>
            </p:nvSpPr>
            <p:spPr bwMode="auto">
              <a:xfrm flipV="1">
                <a:off x="1008" y="672"/>
                <a:ext cx="2064" cy="1536"/>
              </a:xfrm>
              <a:prstGeom prst="line">
                <a:avLst/>
              </a:prstGeom>
              <a:noFill/>
              <a:ln w="28575">
                <a:solidFill>
                  <a:srgbClr val="FF0000"/>
                </a:solidFill>
                <a:round/>
                <a:headEnd/>
                <a:tailEnd/>
              </a:ln>
            </p:spPr>
            <p:txBody>
              <a:bodyPr>
                <a:prstTxWarp prst="textNoShape">
                  <a:avLst/>
                </a:prstTxWarp>
              </a:bodyPr>
              <a:lstStyle/>
              <a:p>
                <a:endParaRPr lang="en-US"/>
              </a:p>
            </p:txBody>
          </p:sp>
        </p:grpSp>
      </p:grpSp>
      <p:grpSp>
        <p:nvGrpSpPr>
          <p:cNvPr id="6" name="Group 63"/>
          <p:cNvGrpSpPr>
            <a:grpSpLocks/>
          </p:cNvGrpSpPr>
          <p:nvPr/>
        </p:nvGrpSpPr>
        <p:grpSpPr bwMode="auto">
          <a:xfrm>
            <a:off x="3884613" y="2578100"/>
            <a:ext cx="4762500" cy="3833813"/>
            <a:chOff x="2760" y="1624"/>
            <a:chExt cx="3000" cy="2415"/>
          </a:xfrm>
        </p:grpSpPr>
        <p:grpSp>
          <p:nvGrpSpPr>
            <p:cNvPr id="25619" name="Group 55"/>
            <p:cNvGrpSpPr>
              <a:grpSpLocks/>
            </p:cNvGrpSpPr>
            <p:nvPr/>
          </p:nvGrpSpPr>
          <p:grpSpPr bwMode="auto">
            <a:xfrm>
              <a:off x="2760" y="2736"/>
              <a:ext cx="3000" cy="1303"/>
              <a:chOff x="240" y="2832"/>
              <a:chExt cx="3000" cy="1303"/>
            </a:xfrm>
          </p:grpSpPr>
          <p:sp>
            <p:nvSpPr>
              <p:cNvPr id="25624" name="Line 4"/>
              <p:cNvSpPr>
                <a:spLocks noChangeAspect="1" noChangeShapeType="1"/>
              </p:cNvSpPr>
              <p:nvPr/>
            </p:nvSpPr>
            <p:spPr bwMode="auto">
              <a:xfrm flipV="1">
                <a:off x="1609" y="3295"/>
                <a:ext cx="583" cy="41"/>
              </a:xfrm>
              <a:prstGeom prst="line">
                <a:avLst/>
              </a:prstGeom>
              <a:noFill/>
              <a:ln w="9525">
                <a:solidFill>
                  <a:schemeClr val="bg1"/>
                </a:solidFill>
                <a:round/>
                <a:headEnd/>
                <a:tailEnd type="triangle" w="med" len="med"/>
              </a:ln>
            </p:spPr>
            <p:txBody>
              <a:bodyPr>
                <a:prstTxWarp prst="textNoShape">
                  <a:avLst/>
                </a:prstTxWarp>
              </a:bodyPr>
              <a:lstStyle/>
              <a:p>
                <a:endParaRPr lang="en-US"/>
              </a:p>
            </p:txBody>
          </p:sp>
          <p:sp>
            <p:nvSpPr>
              <p:cNvPr id="25625" name="Line 5"/>
              <p:cNvSpPr>
                <a:spLocks noChangeAspect="1" noChangeShapeType="1"/>
              </p:cNvSpPr>
              <p:nvPr/>
            </p:nvSpPr>
            <p:spPr bwMode="auto">
              <a:xfrm flipH="1">
                <a:off x="1618" y="3323"/>
                <a:ext cx="208" cy="14"/>
              </a:xfrm>
              <a:prstGeom prst="line">
                <a:avLst/>
              </a:prstGeom>
              <a:noFill/>
              <a:ln w="9525">
                <a:solidFill>
                  <a:schemeClr val="tx1"/>
                </a:solidFill>
                <a:round/>
                <a:headEnd/>
                <a:tailEnd/>
              </a:ln>
            </p:spPr>
            <p:txBody>
              <a:bodyPr>
                <a:prstTxWarp prst="textNoShape">
                  <a:avLst/>
                </a:prstTxWarp>
              </a:bodyPr>
              <a:lstStyle/>
              <a:p>
                <a:endParaRPr lang="en-US"/>
              </a:p>
            </p:txBody>
          </p:sp>
          <p:pic>
            <p:nvPicPr>
              <p:cNvPr id="25626" name="Picture 6" descr="cantilever1 copy"/>
              <p:cNvPicPr>
                <a:picLocks noChangeAspect="1" noChangeArrowheads="1"/>
              </p:cNvPicPr>
              <p:nvPr/>
            </p:nvPicPr>
            <p:blipFill>
              <a:blip r:embed="rId5"/>
              <a:srcRect/>
              <a:stretch>
                <a:fillRect/>
              </a:stretch>
            </p:blipFill>
            <p:spPr bwMode="auto">
              <a:xfrm>
                <a:off x="971" y="3024"/>
                <a:ext cx="1481" cy="1111"/>
              </a:xfrm>
              <a:prstGeom prst="rect">
                <a:avLst/>
              </a:prstGeom>
              <a:noFill/>
              <a:ln w="9525">
                <a:noFill/>
                <a:miter lim="800000"/>
                <a:headEnd/>
                <a:tailEnd/>
              </a:ln>
            </p:spPr>
          </p:pic>
          <p:sp>
            <p:nvSpPr>
              <p:cNvPr id="25627" name="Text Box 7"/>
              <p:cNvSpPr txBox="1">
                <a:spLocks noChangeArrowheads="1"/>
              </p:cNvSpPr>
              <p:nvPr/>
            </p:nvSpPr>
            <p:spPr bwMode="auto">
              <a:xfrm>
                <a:off x="240" y="3365"/>
                <a:ext cx="689" cy="192"/>
              </a:xfrm>
              <a:prstGeom prst="rect">
                <a:avLst/>
              </a:prstGeom>
              <a:noFill/>
              <a:ln w="9525">
                <a:noFill/>
                <a:miter lim="800000"/>
                <a:headEnd/>
                <a:tailEnd/>
              </a:ln>
            </p:spPr>
            <p:txBody>
              <a:bodyPr wrap="none">
                <a:prstTxWarp prst="textNoShape">
                  <a:avLst/>
                </a:prstTxWarp>
                <a:spAutoFit/>
              </a:bodyPr>
              <a:lstStyle/>
              <a:p>
                <a:r>
                  <a:rPr lang="en-US" sz="1400">
                    <a:ea typeface="Times New Roman" pitchFamily="-123" charset="0"/>
                    <a:cs typeface="Times New Roman" pitchFamily="-123" charset="0"/>
                  </a:rPr>
                  <a:t>optical fiber</a:t>
                </a:r>
              </a:p>
            </p:txBody>
          </p:sp>
          <p:sp>
            <p:nvSpPr>
              <p:cNvPr id="25628" name="Text Box 9"/>
              <p:cNvSpPr txBox="1">
                <a:spLocks noChangeArrowheads="1"/>
              </p:cNvSpPr>
              <p:nvPr/>
            </p:nvSpPr>
            <p:spPr bwMode="auto">
              <a:xfrm>
                <a:off x="331" y="3053"/>
                <a:ext cx="595" cy="192"/>
              </a:xfrm>
              <a:prstGeom prst="rect">
                <a:avLst/>
              </a:prstGeom>
              <a:noFill/>
              <a:ln w="9525">
                <a:noFill/>
                <a:miter lim="800000"/>
                <a:headEnd/>
                <a:tailEnd/>
              </a:ln>
            </p:spPr>
            <p:txBody>
              <a:bodyPr wrap="none">
                <a:prstTxWarp prst="textNoShape">
                  <a:avLst/>
                </a:prstTxWarp>
                <a:spAutoFit/>
              </a:bodyPr>
              <a:lstStyle/>
              <a:p>
                <a:r>
                  <a:rPr lang="en-US" sz="1400">
                    <a:ea typeface="Times New Roman" pitchFamily="-123" charset="0"/>
                    <a:cs typeface="Times New Roman" pitchFamily="-123" charset="0"/>
                  </a:rPr>
                  <a:t>cantilever</a:t>
                </a:r>
              </a:p>
            </p:txBody>
          </p:sp>
          <p:sp>
            <p:nvSpPr>
              <p:cNvPr id="25629" name="Text Box 10"/>
              <p:cNvSpPr txBox="1">
                <a:spLocks noChangeArrowheads="1"/>
              </p:cNvSpPr>
              <p:nvPr/>
            </p:nvSpPr>
            <p:spPr bwMode="auto">
              <a:xfrm>
                <a:off x="2453" y="3224"/>
                <a:ext cx="787" cy="460"/>
              </a:xfrm>
              <a:prstGeom prst="rect">
                <a:avLst/>
              </a:prstGeom>
              <a:noFill/>
              <a:ln w="9525">
                <a:noFill/>
                <a:miter lim="800000"/>
                <a:headEnd/>
                <a:tailEnd/>
              </a:ln>
            </p:spPr>
            <p:txBody>
              <a:bodyPr>
                <a:prstTxWarp prst="textNoShape">
                  <a:avLst/>
                </a:prstTxWarp>
                <a:spAutoFit/>
              </a:bodyPr>
              <a:lstStyle/>
              <a:p>
                <a:r>
                  <a:rPr lang="en-US" sz="1400">
                    <a:ea typeface="Times New Roman" pitchFamily="-123" charset="0"/>
                    <a:cs typeface="Times New Roman" pitchFamily="-123" charset="0"/>
                  </a:rPr>
                  <a:t>reflection in sample surface</a:t>
                </a:r>
              </a:p>
            </p:txBody>
          </p:sp>
          <p:sp>
            <p:nvSpPr>
              <p:cNvPr id="25630" name="Line 12"/>
              <p:cNvSpPr>
                <a:spLocks noChangeShapeType="1"/>
              </p:cNvSpPr>
              <p:nvPr/>
            </p:nvSpPr>
            <p:spPr bwMode="auto">
              <a:xfrm>
                <a:off x="914" y="3468"/>
                <a:ext cx="975" cy="96"/>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sp>
            <p:nvSpPr>
              <p:cNvPr id="25631" name="Line 13"/>
              <p:cNvSpPr>
                <a:spLocks noChangeShapeType="1"/>
              </p:cNvSpPr>
              <p:nvPr/>
            </p:nvSpPr>
            <p:spPr bwMode="auto">
              <a:xfrm>
                <a:off x="915" y="3154"/>
                <a:ext cx="903" cy="202"/>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sp>
            <p:nvSpPr>
              <p:cNvPr id="25632" name="Line 14"/>
              <p:cNvSpPr>
                <a:spLocks noChangeShapeType="1"/>
              </p:cNvSpPr>
              <p:nvPr/>
            </p:nvSpPr>
            <p:spPr bwMode="auto">
              <a:xfrm flipH="1" flipV="1">
                <a:off x="2011" y="3292"/>
                <a:ext cx="470" cy="86"/>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sp>
            <p:nvSpPr>
              <p:cNvPr id="25633" name="Line 15"/>
              <p:cNvSpPr>
                <a:spLocks noChangeShapeType="1"/>
              </p:cNvSpPr>
              <p:nvPr/>
            </p:nvSpPr>
            <p:spPr bwMode="auto">
              <a:xfrm flipH="1" flipV="1">
                <a:off x="2117" y="3191"/>
                <a:ext cx="106" cy="141"/>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sp>
            <p:nvSpPr>
              <p:cNvPr id="25634" name="Text Box 49"/>
              <p:cNvSpPr txBox="1">
                <a:spLocks noChangeArrowheads="1"/>
              </p:cNvSpPr>
              <p:nvPr/>
            </p:nvSpPr>
            <p:spPr bwMode="auto">
              <a:xfrm>
                <a:off x="1244" y="2832"/>
                <a:ext cx="1012" cy="231"/>
              </a:xfrm>
              <a:prstGeom prst="rect">
                <a:avLst/>
              </a:prstGeom>
              <a:noFill/>
              <a:ln w="9525">
                <a:noFill/>
                <a:miter lim="800000"/>
                <a:headEnd/>
                <a:tailEnd/>
              </a:ln>
            </p:spPr>
            <p:txBody>
              <a:bodyPr wrap="none">
                <a:prstTxWarp prst="textNoShape">
                  <a:avLst/>
                </a:prstTxWarp>
                <a:spAutoFit/>
              </a:bodyPr>
              <a:lstStyle/>
              <a:p>
                <a:r>
                  <a:rPr lang="en-US" sz="1800">
                    <a:ea typeface="Arial" pitchFamily="-123" charset="0"/>
                    <a:cs typeface="Arial" pitchFamily="-123" charset="0"/>
                  </a:rPr>
                  <a:t>interferometer</a:t>
                </a:r>
              </a:p>
            </p:txBody>
          </p:sp>
        </p:grpSp>
        <p:grpSp>
          <p:nvGrpSpPr>
            <p:cNvPr id="25620" name="Group 62"/>
            <p:cNvGrpSpPr>
              <a:grpSpLocks/>
            </p:cNvGrpSpPr>
            <p:nvPr/>
          </p:nvGrpSpPr>
          <p:grpSpPr bwMode="auto">
            <a:xfrm>
              <a:off x="3488" y="1624"/>
              <a:ext cx="1464" cy="1304"/>
              <a:chOff x="3488" y="1624"/>
              <a:chExt cx="1464" cy="1304"/>
            </a:xfrm>
          </p:grpSpPr>
          <p:sp>
            <p:nvSpPr>
              <p:cNvPr id="25621" name="Oval 59"/>
              <p:cNvSpPr>
                <a:spLocks noChangeArrowheads="1"/>
              </p:cNvSpPr>
              <p:nvPr/>
            </p:nvSpPr>
            <p:spPr bwMode="auto">
              <a:xfrm>
                <a:off x="3632" y="1624"/>
                <a:ext cx="192" cy="240"/>
              </a:xfrm>
              <a:prstGeom prst="ellipse">
                <a:avLst/>
              </a:prstGeom>
              <a:noFill/>
              <a:ln w="28575">
                <a:solidFill>
                  <a:srgbClr val="FF0000"/>
                </a:solidFill>
                <a:round/>
                <a:headEnd/>
                <a:tailEnd/>
              </a:ln>
            </p:spPr>
            <p:txBody>
              <a:bodyPr wrap="none" anchor="ctr">
                <a:prstTxWarp prst="textNoShape">
                  <a:avLst/>
                </a:prstTxWarp>
              </a:bodyPr>
              <a:lstStyle/>
              <a:p>
                <a:endParaRPr lang="en-US">
                  <a:ea typeface="Arial" pitchFamily="-123" charset="0"/>
                  <a:cs typeface="Arial" pitchFamily="-123" charset="0"/>
                </a:endParaRPr>
              </a:p>
            </p:txBody>
          </p:sp>
          <p:sp>
            <p:nvSpPr>
              <p:cNvPr id="25622" name="Line 60"/>
              <p:cNvSpPr>
                <a:spLocks noChangeShapeType="1"/>
              </p:cNvSpPr>
              <p:nvPr/>
            </p:nvSpPr>
            <p:spPr bwMode="auto">
              <a:xfrm flipH="1">
                <a:off x="3488" y="1728"/>
                <a:ext cx="144" cy="1200"/>
              </a:xfrm>
              <a:prstGeom prst="line">
                <a:avLst/>
              </a:prstGeom>
              <a:noFill/>
              <a:ln w="28575">
                <a:solidFill>
                  <a:srgbClr val="FF0000"/>
                </a:solidFill>
                <a:round/>
                <a:headEnd/>
                <a:tailEnd/>
              </a:ln>
            </p:spPr>
            <p:txBody>
              <a:bodyPr>
                <a:prstTxWarp prst="textNoShape">
                  <a:avLst/>
                </a:prstTxWarp>
              </a:bodyPr>
              <a:lstStyle/>
              <a:p>
                <a:endParaRPr lang="en-US"/>
              </a:p>
            </p:txBody>
          </p:sp>
          <p:sp>
            <p:nvSpPr>
              <p:cNvPr id="25623" name="Line 61"/>
              <p:cNvSpPr>
                <a:spLocks noChangeShapeType="1"/>
              </p:cNvSpPr>
              <p:nvPr/>
            </p:nvSpPr>
            <p:spPr bwMode="auto">
              <a:xfrm>
                <a:off x="3800" y="1680"/>
                <a:ext cx="1152" cy="1248"/>
              </a:xfrm>
              <a:prstGeom prst="line">
                <a:avLst/>
              </a:prstGeom>
              <a:noFill/>
              <a:ln w="28575">
                <a:solidFill>
                  <a:srgbClr val="FF0000"/>
                </a:solidFill>
                <a:round/>
                <a:headEnd/>
                <a:tailEnd/>
              </a:ln>
            </p:spPr>
            <p:txBody>
              <a:bodyPr>
                <a:prstTxWarp prst="textNoShape">
                  <a:avLst/>
                </a:prstTxWarp>
              </a:bodyPr>
              <a:lstStyle/>
              <a:p>
                <a:endParaRPr lang="en-US"/>
              </a:p>
            </p:txBody>
          </p:sp>
        </p:grpSp>
      </p:grpSp>
      <p:grpSp>
        <p:nvGrpSpPr>
          <p:cNvPr id="9" name="Group 68"/>
          <p:cNvGrpSpPr>
            <a:grpSpLocks/>
          </p:cNvGrpSpPr>
          <p:nvPr/>
        </p:nvGrpSpPr>
        <p:grpSpPr bwMode="auto">
          <a:xfrm>
            <a:off x="1103313" y="4495800"/>
            <a:ext cx="5626100" cy="2168525"/>
            <a:chOff x="1008" y="2832"/>
            <a:chExt cx="3544" cy="1366"/>
          </a:xfrm>
        </p:grpSpPr>
        <p:grpSp>
          <p:nvGrpSpPr>
            <p:cNvPr id="25609" name="Group 56"/>
            <p:cNvGrpSpPr>
              <a:grpSpLocks/>
            </p:cNvGrpSpPr>
            <p:nvPr/>
          </p:nvGrpSpPr>
          <p:grpSpPr bwMode="auto">
            <a:xfrm>
              <a:off x="1008" y="2832"/>
              <a:ext cx="1354" cy="1366"/>
              <a:chOff x="3840" y="2889"/>
              <a:chExt cx="1354" cy="1366"/>
            </a:xfrm>
          </p:grpSpPr>
          <p:pic>
            <p:nvPicPr>
              <p:cNvPr id="25614" name="Picture 40" descr="cantilever"/>
              <p:cNvPicPr>
                <a:picLocks noChangeAspect="1" noChangeArrowheads="1"/>
              </p:cNvPicPr>
              <p:nvPr/>
            </p:nvPicPr>
            <p:blipFill>
              <a:blip r:embed="rId6"/>
              <a:srcRect/>
              <a:stretch>
                <a:fillRect/>
              </a:stretch>
            </p:blipFill>
            <p:spPr bwMode="auto">
              <a:xfrm flipH="1">
                <a:off x="3840" y="3072"/>
                <a:ext cx="1354" cy="1183"/>
              </a:xfrm>
              <a:prstGeom prst="rect">
                <a:avLst/>
              </a:prstGeom>
              <a:noFill/>
              <a:ln w="9525">
                <a:noFill/>
                <a:miter lim="800000"/>
                <a:headEnd/>
                <a:tailEnd/>
              </a:ln>
            </p:spPr>
          </p:pic>
          <p:grpSp>
            <p:nvGrpSpPr>
              <p:cNvPr id="25615" name="Group 44"/>
              <p:cNvGrpSpPr>
                <a:grpSpLocks/>
              </p:cNvGrpSpPr>
              <p:nvPr/>
            </p:nvGrpSpPr>
            <p:grpSpPr bwMode="auto">
              <a:xfrm>
                <a:off x="4374" y="4045"/>
                <a:ext cx="394" cy="192"/>
                <a:chOff x="4374" y="4045"/>
                <a:chExt cx="394" cy="192"/>
              </a:xfrm>
            </p:grpSpPr>
            <p:sp>
              <p:nvSpPr>
                <p:cNvPr id="25617" name="Line 42"/>
                <p:cNvSpPr>
                  <a:spLocks noChangeShapeType="1"/>
                </p:cNvSpPr>
                <p:nvPr/>
              </p:nvSpPr>
              <p:spPr bwMode="auto">
                <a:xfrm>
                  <a:off x="4512" y="4224"/>
                  <a:ext cx="167" cy="0"/>
                </a:xfrm>
                <a:prstGeom prst="line">
                  <a:avLst/>
                </a:prstGeom>
                <a:noFill/>
                <a:ln w="19050">
                  <a:solidFill>
                    <a:schemeClr val="bg1"/>
                  </a:solidFill>
                  <a:round/>
                  <a:headEnd/>
                  <a:tailEnd/>
                </a:ln>
              </p:spPr>
              <p:txBody>
                <a:bodyPr>
                  <a:prstTxWarp prst="textNoShape">
                    <a:avLst/>
                  </a:prstTxWarp>
                </a:bodyPr>
                <a:lstStyle/>
                <a:p>
                  <a:endParaRPr lang="en-US"/>
                </a:p>
              </p:txBody>
            </p:sp>
            <p:sp>
              <p:nvSpPr>
                <p:cNvPr id="25618" name="Text Box 43"/>
                <p:cNvSpPr txBox="1">
                  <a:spLocks noChangeArrowheads="1"/>
                </p:cNvSpPr>
                <p:nvPr/>
              </p:nvSpPr>
              <p:spPr bwMode="auto">
                <a:xfrm>
                  <a:off x="4374" y="4045"/>
                  <a:ext cx="394" cy="192"/>
                </a:xfrm>
                <a:prstGeom prst="rect">
                  <a:avLst/>
                </a:prstGeom>
                <a:noFill/>
                <a:ln w="9525">
                  <a:noFill/>
                  <a:miter lim="800000"/>
                  <a:headEnd/>
                  <a:tailEnd/>
                </a:ln>
              </p:spPr>
              <p:txBody>
                <a:bodyPr wrap="none">
                  <a:prstTxWarp prst="textNoShape">
                    <a:avLst/>
                  </a:prstTxWarp>
                  <a:spAutoFit/>
                </a:bodyPr>
                <a:lstStyle/>
                <a:p>
                  <a:r>
                    <a:rPr lang="en-US" sz="1200">
                      <a:solidFill>
                        <a:schemeClr val="bg1"/>
                      </a:solidFill>
                      <a:ea typeface="Arial" pitchFamily="-123" charset="0"/>
                      <a:cs typeface="Arial" pitchFamily="-123" charset="0"/>
                    </a:rPr>
                    <a:t>50 </a:t>
                  </a:r>
                  <a:r>
                    <a:rPr lang="en-US" sz="1400">
                      <a:solidFill>
                        <a:schemeClr val="bg1"/>
                      </a:solidFill>
                      <a:latin typeface="Symbol" pitchFamily="-123" charset="2"/>
                      <a:ea typeface="Arial" pitchFamily="-123" charset="0"/>
                      <a:cs typeface="Arial" pitchFamily="-123" charset="0"/>
                    </a:rPr>
                    <a:t>m</a:t>
                  </a:r>
                  <a:r>
                    <a:rPr lang="en-US" sz="1200">
                      <a:solidFill>
                        <a:schemeClr val="bg1"/>
                      </a:solidFill>
                      <a:ea typeface="Arial" pitchFamily="-123" charset="0"/>
                      <a:cs typeface="Arial" pitchFamily="-123" charset="0"/>
                    </a:rPr>
                    <a:t>m</a:t>
                  </a:r>
                </a:p>
              </p:txBody>
            </p:sp>
          </p:grpSp>
          <p:sp>
            <p:nvSpPr>
              <p:cNvPr id="25616" name="Text Box 50"/>
              <p:cNvSpPr txBox="1">
                <a:spLocks noChangeArrowheads="1"/>
              </p:cNvSpPr>
              <p:nvPr/>
            </p:nvSpPr>
            <p:spPr bwMode="auto">
              <a:xfrm>
                <a:off x="4128" y="2889"/>
                <a:ext cx="732" cy="231"/>
              </a:xfrm>
              <a:prstGeom prst="rect">
                <a:avLst/>
              </a:prstGeom>
              <a:noFill/>
              <a:ln w="9525">
                <a:noFill/>
                <a:miter lim="800000"/>
                <a:headEnd/>
                <a:tailEnd/>
              </a:ln>
            </p:spPr>
            <p:txBody>
              <a:bodyPr wrap="none">
                <a:prstTxWarp prst="textNoShape">
                  <a:avLst/>
                </a:prstTxWarp>
                <a:spAutoFit/>
              </a:bodyPr>
              <a:lstStyle/>
              <a:p>
                <a:r>
                  <a:rPr lang="en-US" sz="1800">
                    <a:ea typeface="Arial" pitchFamily="-123" charset="0"/>
                    <a:cs typeface="Arial" pitchFamily="-123" charset="0"/>
                  </a:rPr>
                  <a:t>cantilever</a:t>
                </a:r>
              </a:p>
            </p:txBody>
          </p:sp>
        </p:grpSp>
        <p:grpSp>
          <p:nvGrpSpPr>
            <p:cNvPr id="25610" name="Group 67"/>
            <p:cNvGrpSpPr>
              <a:grpSpLocks/>
            </p:cNvGrpSpPr>
            <p:nvPr/>
          </p:nvGrpSpPr>
          <p:grpSpPr bwMode="auto">
            <a:xfrm>
              <a:off x="2352" y="3024"/>
              <a:ext cx="2200" cy="1168"/>
              <a:chOff x="2352" y="3024"/>
              <a:chExt cx="2200" cy="1168"/>
            </a:xfrm>
          </p:grpSpPr>
          <p:sp>
            <p:nvSpPr>
              <p:cNvPr id="25611" name="Oval 64"/>
              <p:cNvSpPr>
                <a:spLocks noChangeArrowheads="1"/>
              </p:cNvSpPr>
              <p:nvPr/>
            </p:nvSpPr>
            <p:spPr bwMode="auto">
              <a:xfrm>
                <a:off x="4072" y="3200"/>
                <a:ext cx="480" cy="144"/>
              </a:xfrm>
              <a:prstGeom prst="ellipse">
                <a:avLst/>
              </a:prstGeom>
              <a:noFill/>
              <a:ln w="28575">
                <a:solidFill>
                  <a:srgbClr val="FF0000"/>
                </a:solidFill>
                <a:round/>
                <a:headEnd/>
                <a:tailEnd/>
              </a:ln>
            </p:spPr>
            <p:txBody>
              <a:bodyPr wrap="none" anchor="ctr">
                <a:prstTxWarp prst="textNoShape">
                  <a:avLst/>
                </a:prstTxWarp>
              </a:bodyPr>
              <a:lstStyle/>
              <a:p>
                <a:endParaRPr lang="en-US">
                  <a:ea typeface="Arial" pitchFamily="-123" charset="0"/>
                  <a:cs typeface="Arial" pitchFamily="-123" charset="0"/>
                </a:endParaRPr>
              </a:p>
            </p:txBody>
          </p:sp>
          <p:sp>
            <p:nvSpPr>
              <p:cNvPr id="25612" name="Line 65"/>
              <p:cNvSpPr>
                <a:spLocks noChangeShapeType="1"/>
              </p:cNvSpPr>
              <p:nvPr/>
            </p:nvSpPr>
            <p:spPr bwMode="auto">
              <a:xfrm flipH="1" flipV="1">
                <a:off x="2352" y="3024"/>
                <a:ext cx="1968" cy="176"/>
              </a:xfrm>
              <a:prstGeom prst="line">
                <a:avLst/>
              </a:prstGeom>
              <a:noFill/>
              <a:ln w="28575">
                <a:solidFill>
                  <a:srgbClr val="FF0000"/>
                </a:solidFill>
                <a:round/>
                <a:headEnd/>
                <a:tailEnd/>
              </a:ln>
            </p:spPr>
            <p:txBody>
              <a:bodyPr>
                <a:prstTxWarp prst="textNoShape">
                  <a:avLst/>
                </a:prstTxWarp>
              </a:bodyPr>
              <a:lstStyle/>
              <a:p>
                <a:endParaRPr lang="en-US"/>
              </a:p>
            </p:txBody>
          </p:sp>
          <p:sp>
            <p:nvSpPr>
              <p:cNvPr id="25613" name="Line 66"/>
              <p:cNvSpPr>
                <a:spLocks noChangeShapeType="1"/>
              </p:cNvSpPr>
              <p:nvPr/>
            </p:nvSpPr>
            <p:spPr bwMode="auto">
              <a:xfrm flipV="1">
                <a:off x="2352" y="3328"/>
                <a:ext cx="2112" cy="864"/>
              </a:xfrm>
              <a:prstGeom prst="line">
                <a:avLst/>
              </a:prstGeom>
              <a:noFill/>
              <a:ln w="28575">
                <a:solidFill>
                  <a:srgbClr val="FF0000"/>
                </a:solidFill>
                <a:round/>
                <a:headEnd/>
                <a:tailEnd/>
              </a:ln>
            </p:spPr>
            <p:txBody>
              <a:bodyPr>
                <a:prstTxWarp prst="textNoShape">
                  <a:avLst/>
                </a:prstTxWarp>
              </a:bodyPr>
              <a:lstStyle/>
              <a:p>
                <a:endParaRPr lang="en-US"/>
              </a:p>
            </p:txBody>
          </p:sp>
        </p:grpSp>
      </p:grpSp>
    </p:spTree>
  </p:cSld>
  <p:clrMapOvr>
    <a:masterClrMapping/>
  </p:clrMapOvr>
  <p:transition xmlns:p14="http://schemas.microsoft.com/office/powerpoint/2010/main" spd="slow" advClick="0"/>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ext Box 37"/>
          <p:cNvSpPr txBox="1">
            <a:spLocks noChangeArrowheads="1"/>
          </p:cNvSpPr>
          <p:nvPr/>
        </p:nvSpPr>
        <p:spPr bwMode="auto">
          <a:xfrm>
            <a:off x="1231900" y="52388"/>
            <a:ext cx="6530975" cy="579437"/>
          </a:xfrm>
          <a:prstGeom prst="rect">
            <a:avLst/>
          </a:prstGeom>
          <a:noFill/>
          <a:ln w="9525">
            <a:noFill/>
            <a:miter lim="800000"/>
            <a:headEnd/>
            <a:tailEnd/>
          </a:ln>
        </p:spPr>
        <p:txBody>
          <a:bodyPr wrap="none">
            <a:prstTxWarp prst="textNoShape">
              <a:avLst/>
            </a:prstTxWarp>
            <a:spAutoFit/>
          </a:bodyPr>
          <a:lstStyle/>
          <a:p>
            <a:pPr algn="ctr"/>
            <a:r>
              <a:rPr lang="en-US" sz="3200">
                <a:ea typeface="Arial" pitchFamily="-123" charset="0"/>
                <a:cs typeface="Arial" pitchFamily="-123" charset="0"/>
              </a:rPr>
              <a:t>Magnetic Force Microscopy Design</a:t>
            </a:r>
          </a:p>
        </p:txBody>
      </p:sp>
      <p:pic>
        <p:nvPicPr>
          <p:cNvPr id="27650" name="Picture 17" descr="probe"/>
          <p:cNvPicPr>
            <a:picLocks noChangeAspect="1" noChangeArrowheads="1"/>
          </p:cNvPicPr>
          <p:nvPr/>
        </p:nvPicPr>
        <p:blipFill>
          <a:blip r:embed="rId3"/>
          <a:srcRect/>
          <a:stretch>
            <a:fillRect/>
          </a:stretch>
        </p:blipFill>
        <p:spPr bwMode="auto">
          <a:xfrm>
            <a:off x="2970213" y="1031875"/>
            <a:ext cx="2520950" cy="5360988"/>
          </a:xfrm>
          <a:prstGeom prst="rect">
            <a:avLst/>
          </a:prstGeom>
          <a:noFill/>
          <a:ln w="9525">
            <a:noFill/>
            <a:miter lim="800000"/>
            <a:headEnd/>
            <a:tailEnd/>
          </a:ln>
        </p:spPr>
      </p:pic>
      <p:sp>
        <p:nvSpPr>
          <p:cNvPr id="27651" name="Text Box 18"/>
          <p:cNvSpPr txBox="1">
            <a:spLocks noChangeArrowheads="1"/>
          </p:cNvSpPr>
          <p:nvPr/>
        </p:nvSpPr>
        <p:spPr bwMode="auto">
          <a:xfrm>
            <a:off x="5795963" y="1247775"/>
            <a:ext cx="3348037" cy="822325"/>
          </a:xfrm>
          <a:prstGeom prst="rect">
            <a:avLst/>
          </a:prstGeom>
          <a:noFill/>
          <a:ln w="9525">
            <a:noFill/>
            <a:miter lim="800000"/>
            <a:headEnd/>
            <a:tailEnd/>
          </a:ln>
        </p:spPr>
        <p:txBody>
          <a:bodyPr>
            <a:prstTxWarp prst="textNoShape">
              <a:avLst/>
            </a:prstTxWarp>
            <a:spAutoFit/>
          </a:bodyPr>
          <a:lstStyle/>
          <a:p>
            <a:r>
              <a:rPr lang="en-US">
                <a:ea typeface="Times New Roman" pitchFamily="-123" charset="0"/>
                <a:cs typeface="Times New Roman" pitchFamily="-123" charset="0"/>
              </a:rPr>
              <a:t>electrical</a:t>
            </a:r>
            <a:br>
              <a:rPr lang="en-US">
                <a:ea typeface="Times New Roman" pitchFamily="-123" charset="0"/>
                <a:cs typeface="Times New Roman" pitchFamily="-123" charset="0"/>
              </a:rPr>
            </a:br>
            <a:r>
              <a:rPr lang="en-US">
                <a:ea typeface="Times New Roman" pitchFamily="-123" charset="0"/>
                <a:cs typeface="Times New Roman" pitchFamily="-123" charset="0"/>
              </a:rPr>
              <a:t>feed-throughs</a:t>
            </a:r>
          </a:p>
        </p:txBody>
      </p:sp>
      <p:sp>
        <p:nvSpPr>
          <p:cNvPr id="27652" name="Text Box 19"/>
          <p:cNvSpPr txBox="1">
            <a:spLocks noChangeArrowheads="1"/>
          </p:cNvSpPr>
          <p:nvPr/>
        </p:nvSpPr>
        <p:spPr bwMode="auto">
          <a:xfrm>
            <a:off x="5697538" y="2622550"/>
            <a:ext cx="2776537" cy="457200"/>
          </a:xfrm>
          <a:prstGeom prst="rect">
            <a:avLst/>
          </a:prstGeom>
          <a:noFill/>
          <a:ln w="9525">
            <a:noFill/>
            <a:miter lim="800000"/>
            <a:headEnd/>
            <a:tailEnd/>
          </a:ln>
        </p:spPr>
        <p:txBody>
          <a:bodyPr wrap="none">
            <a:prstTxWarp prst="textNoShape">
              <a:avLst/>
            </a:prstTxWarp>
            <a:spAutoFit/>
          </a:bodyPr>
          <a:lstStyle/>
          <a:p>
            <a:r>
              <a:rPr lang="en-US">
                <a:ea typeface="Times New Roman" pitchFamily="-123" charset="0"/>
                <a:cs typeface="Times New Roman" pitchFamily="-123" charset="0"/>
              </a:rPr>
              <a:t>high vacuum probe</a:t>
            </a:r>
          </a:p>
        </p:txBody>
      </p:sp>
      <p:sp>
        <p:nvSpPr>
          <p:cNvPr id="27653" name="Text Box 20"/>
          <p:cNvSpPr txBox="1">
            <a:spLocks noChangeArrowheads="1"/>
          </p:cNvSpPr>
          <p:nvPr/>
        </p:nvSpPr>
        <p:spPr bwMode="auto">
          <a:xfrm>
            <a:off x="5803900" y="4418013"/>
            <a:ext cx="2665413" cy="822325"/>
          </a:xfrm>
          <a:prstGeom prst="rect">
            <a:avLst/>
          </a:prstGeom>
          <a:noFill/>
          <a:ln w="9525">
            <a:noFill/>
            <a:miter lim="800000"/>
            <a:headEnd/>
            <a:tailEnd/>
          </a:ln>
        </p:spPr>
        <p:txBody>
          <a:bodyPr wrap="none">
            <a:prstTxWarp prst="textNoShape">
              <a:avLst/>
            </a:prstTxWarp>
            <a:spAutoFit/>
          </a:bodyPr>
          <a:lstStyle/>
          <a:p>
            <a:r>
              <a:rPr lang="en-US">
                <a:ea typeface="Times New Roman" pitchFamily="-123" charset="0"/>
                <a:cs typeface="Times New Roman" pitchFamily="-123" charset="0"/>
              </a:rPr>
              <a:t>“dewar” = thermos</a:t>
            </a:r>
          </a:p>
          <a:p>
            <a:r>
              <a:rPr lang="en-US">
                <a:ea typeface="Times New Roman" pitchFamily="-123" charset="0"/>
                <a:cs typeface="Times New Roman" pitchFamily="-123" charset="0"/>
              </a:rPr>
              <a:t>for liquid Helium</a:t>
            </a:r>
          </a:p>
        </p:txBody>
      </p:sp>
      <p:sp>
        <p:nvSpPr>
          <p:cNvPr id="27654" name="Text Box 21"/>
          <p:cNvSpPr txBox="1">
            <a:spLocks noChangeArrowheads="1"/>
          </p:cNvSpPr>
          <p:nvPr/>
        </p:nvSpPr>
        <p:spPr bwMode="auto">
          <a:xfrm>
            <a:off x="5811838" y="5443538"/>
            <a:ext cx="2979737" cy="822325"/>
          </a:xfrm>
          <a:prstGeom prst="rect">
            <a:avLst/>
          </a:prstGeom>
          <a:noFill/>
          <a:ln w="9525">
            <a:noFill/>
            <a:miter lim="800000"/>
            <a:headEnd/>
            <a:tailEnd/>
          </a:ln>
        </p:spPr>
        <p:txBody>
          <a:bodyPr wrap="none">
            <a:prstTxWarp prst="textNoShape">
              <a:avLst/>
            </a:prstTxWarp>
            <a:spAutoFit/>
          </a:bodyPr>
          <a:lstStyle/>
          <a:p>
            <a:r>
              <a:rPr lang="en-US">
                <a:ea typeface="Times New Roman" pitchFamily="-123" charset="0"/>
                <a:cs typeface="Times New Roman" pitchFamily="-123" charset="0"/>
              </a:rPr>
              <a:t>optical table</a:t>
            </a:r>
          </a:p>
          <a:p>
            <a:r>
              <a:rPr lang="en-US">
                <a:ea typeface="Times New Roman" pitchFamily="-123" charset="0"/>
                <a:cs typeface="Times New Roman" pitchFamily="-123" charset="0"/>
              </a:rPr>
              <a:t>for vibration isolation</a:t>
            </a:r>
          </a:p>
        </p:txBody>
      </p:sp>
      <p:sp>
        <p:nvSpPr>
          <p:cNvPr id="27655" name="Line 22"/>
          <p:cNvSpPr>
            <a:spLocks noChangeShapeType="1"/>
          </p:cNvSpPr>
          <p:nvPr/>
        </p:nvSpPr>
        <p:spPr bwMode="auto">
          <a:xfrm flipH="1">
            <a:off x="4411663" y="1462088"/>
            <a:ext cx="1343025" cy="69850"/>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sp>
        <p:nvSpPr>
          <p:cNvPr id="27656" name="Line 23"/>
          <p:cNvSpPr>
            <a:spLocks noChangeShapeType="1"/>
          </p:cNvSpPr>
          <p:nvPr/>
        </p:nvSpPr>
        <p:spPr bwMode="auto">
          <a:xfrm flipH="1">
            <a:off x="4241800" y="2852738"/>
            <a:ext cx="1512888" cy="58737"/>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sp>
        <p:nvSpPr>
          <p:cNvPr id="27657" name="Line 24"/>
          <p:cNvSpPr>
            <a:spLocks noChangeShapeType="1"/>
          </p:cNvSpPr>
          <p:nvPr/>
        </p:nvSpPr>
        <p:spPr bwMode="auto">
          <a:xfrm flipH="1">
            <a:off x="5275263" y="5784850"/>
            <a:ext cx="620712" cy="233363"/>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sp>
        <p:nvSpPr>
          <p:cNvPr id="27658" name="Line 25"/>
          <p:cNvSpPr>
            <a:spLocks noChangeShapeType="1"/>
          </p:cNvSpPr>
          <p:nvPr/>
        </p:nvSpPr>
        <p:spPr bwMode="auto">
          <a:xfrm flipH="1">
            <a:off x="4854575" y="4759325"/>
            <a:ext cx="1041400" cy="1114425"/>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sp>
        <p:nvSpPr>
          <p:cNvPr id="27660" name="Oval 61"/>
          <p:cNvSpPr>
            <a:spLocks noChangeArrowheads="1"/>
          </p:cNvSpPr>
          <p:nvPr/>
        </p:nvSpPr>
        <p:spPr bwMode="auto">
          <a:xfrm>
            <a:off x="4075113" y="5026025"/>
            <a:ext cx="390525" cy="847725"/>
          </a:xfrm>
          <a:prstGeom prst="ellipse">
            <a:avLst/>
          </a:prstGeom>
          <a:noFill/>
          <a:ln w="63500">
            <a:solidFill>
              <a:srgbClr val="FF0000"/>
            </a:solidFill>
            <a:round/>
            <a:headEnd/>
            <a:tailEnd/>
          </a:ln>
        </p:spPr>
        <p:txBody>
          <a:bodyPr wrap="none" anchor="ctr">
            <a:prstTxWarp prst="textNoShape">
              <a:avLst/>
            </a:prstTxWarp>
          </a:bodyPr>
          <a:lstStyle/>
          <a:p>
            <a:endParaRPr lang="en-US"/>
          </a:p>
        </p:txBody>
      </p:sp>
      <p:sp>
        <p:nvSpPr>
          <p:cNvPr id="27661" name="Text Box 19"/>
          <p:cNvSpPr txBox="1">
            <a:spLocks noChangeArrowheads="1"/>
          </p:cNvSpPr>
          <p:nvPr/>
        </p:nvSpPr>
        <p:spPr bwMode="auto">
          <a:xfrm>
            <a:off x="376238" y="4006850"/>
            <a:ext cx="2041525" cy="701675"/>
          </a:xfrm>
          <a:prstGeom prst="rect">
            <a:avLst/>
          </a:prstGeom>
          <a:noFill/>
          <a:ln w="9525">
            <a:noFill/>
            <a:miter lim="800000"/>
            <a:headEnd/>
            <a:tailEnd/>
          </a:ln>
        </p:spPr>
        <p:txBody>
          <a:bodyPr>
            <a:prstTxWarp prst="textNoShape">
              <a:avLst/>
            </a:prstTxWarp>
            <a:spAutoFit/>
          </a:bodyPr>
          <a:lstStyle/>
          <a:p>
            <a:r>
              <a:rPr lang="en-US" sz="2000">
                <a:solidFill>
                  <a:srgbClr val="FF172E"/>
                </a:solidFill>
                <a:ea typeface="Times New Roman" pitchFamily="-123" charset="0"/>
                <a:cs typeface="Times New Roman" pitchFamily="-123" charset="0"/>
              </a:rPr>
              <a:t>MICROSCOPE HEAD</a:t>
            </a:r>
            <a:endParaRPr lang="en-US">
              <a:ea typeface="Times New Roman" pitchFamily="-123" charset="0"/>
              <a:cs typeface="Times New Roman" pitchFamily="-123" charset="0"/>
            </a:endParaRPr>
          </a:p>
        </p:txBody>
      </p:sp>
      <p:sp>
        <p:nvSpPr>
          <p:cNvPr id="27662" name="Line 23"/>
          <p:cNvSpPr>
            <a:spLocks noChangeShapeType="1"/>
          </p:cNvSpPr>
          <p:nvPr/>
        </p:nvSpPr>
        <p:spPr bwMode="auto">
          <a:xfrm rot="11846015" flipH="1">
            <a:off x="1406525" y="5021263"/>
            <a:ext cx="2636838" cy="58737"/>
          </a:xfrm>
          <a:prstGeom prst="line">
            <a:avLst/>
          </a:prstGeom>
          <a:noFill/>
          <a:ln w="25400">
            <a:solidFill>
              <a:srgbClr val="FF0000"/>
            </a:solidFill>
            <a:round/>
            <a:headEnd/>
            <a:tailEnd type="triangle" w="med" len="med"/>
          </a:ln>
        </p:spPr>
        <p:txBody>
          <a:bodyPr>
            <a:prstTxWarp prst="textNoShape">
              <a:avLst/>
            </a:prstTxWarp>
          </a:bodyPr>
          <a:lstStyle/>
          <a:p>
            <a:endParaRPr lang="en-US"/>
          </a:p>
        </p:txBody>
      </p:sp>
      <p:sp>
        <p:nvSpPr>
          <p:cNvPr id="27663" name="Text Box 1039"/>
          <p:cNvSpPr txBox="1">
            <a:spLocks noChangeArrowheads="1"/>
          </p:cNvSpPr>
          <p:nvPr/>
        </p:nvSpPr>
        <p:spPr bwMode="auto">
          <a:xfrm>
            <a:off x="390525" y="1247775"/>
            <a:ext cx="2030413" cy="1187450"/>
          </a:xfrm>
          <a:prstGeom prst="rect">
            <a:avLst/>
          </a:prstGeom>
          <a:noFill/>
          <a:ln w="9525">
            <a:noFill/>
            <a:miter lim="800000"/>
            <a:headEnd/>
            <a:tailEnd/>
          </a:ln>
        </p:spPr>
        <p:txBody>
          <a:bodyPr wrap="none">
            <a:prstTxWarp prst="textNoShape">
              <a:avLst/>
            </a:prstTxWarp>
            <a:spAutoFit/>
          </a:bodyPr>
          <a:lstStyle/>
          <a:p>
            <a:r>
              <a:rPr lang="en-US"/>
              <a:t>FULL-SCALE</a:t>
            </a:r>
          </a:p>
          <a:p>
            <a:r>
              <a:rPr lang="en-US"/>
              <a:t>APPARATUS</a:t>
            </a:r>
          </a:p>
          <a:p>
            <a:r>
              <a:rPr lang="en-US"/>
              <a:t>IN LAB</a:t>
            </a:r>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ext Box 37"/>
          <p:cNvSpPr txBox="1">
            <a:spLocks noChangeArrowheads="1"/>
          </p:cNvSpPr>
          <p:nvPr/>
        </p:nvSpPr>
        <p:spPr bwMode="auto">
          <a:xfrm>
            <a:off x="1233488" y="138113"/>
            <a:ext cx="6530975" cy="579437"/>
          </a:xfrm>
          <a:prstGeom prst="rect">
            <a:avLst/>
          </a:prstGeom>
          <a:noFill/>
          <a:ln w="9525">
            <a:noFill/>
            <a:miter lim="800000"/>
            <a:headEnd/>
            <a:tailEnd/>
          </a:ln>
        </p:spPr>
        <p:txBody>
          <a:bodyPr wrap="none">
            <a:prstTxWarp prst="textNoShape">
              <a:avLst/>
            </a:prstTxWarp>
            <a:spAutoFit/>
          </a:bodyPr>
          <a:lstStyle/>
          <a:p>
            <a:pPr algn="ctr"/>
            <a:r>
              <a:rPr lang="en-US" sz="3200">
                <a:ea typeface="Arial" pitchFamily="-123" charset="0"/>
                <a:cs typeface="Arial" pitchFamily="-123" charset="0"/>
              </a:rPr>
              <a:t>Magnetic Force Microscopy Design</a:t>
            </a:r>
          </a:p>
        </p:txBody>
      </p:sp>
      <p:sp>
        <p:nvSpPr>
          <p:cNvPr id="28674" name="Text Box 27"/>
          <p:cNvSpPr txBox="1">
            <a:spLocks noChangeArrowheads="1"/>
          </p:cNvSpPr>
          <p:nvPr/>
        </p:nvSpPr>
        <p:spPr bwMode="auto">
          <a:xfrm>
            <a:off x="912813" y="998538"/>
            <a:ext cx="3676650" cy="366712"/>
          </a:xfrm>
          <a:prstGeom prst="rect">
            <a:avLst/>
          </a:prstGeom>
          <a:noFill/>
          <a:ln w="9525">
            <a:noFill/>
            <a:miter lim="800000"/>
            <a:headEnd/>
            <a:tailEnd/>
          </a:ln>
        </p:spPr>
        <p:txBody>
          <a:bodyPr wrap="none">
            <a:prstTxWarp prst="textNoShape">
              <a:avLst/>
            </a:prstTxWarp>
            <a:spAutoFit/>
          </a:bodyPr>
          <a:lstStyle/>
          <a:p>
            <a:r>
              <a:rPr lang="en-US" sz="1800">
                <a:ea typeface="Arial" pitchFamily="-123" charset="0"/>
                <a:cs typeface="Arial" pitchFamily="-123" charset="0"/>
              </a:rPr>
              <a:t>MICROSCOPE HEAD CLOSE-UP</a:t>
            </a:r>
          </a:p>
        </p:txBody>
      </p:sp>
      <p:pic>
        <p:nvPicPr>
          <p:cNvPr id="28675" name="Picture 28" descr="MFM head 2"/>
          <p:cNvPicPr>
            <a:picLocks noChangeAspect="1" noChangeArrowheads="1"/>
          </p:cNvPicPr>
          <p:nvPr/>
        </p:nvPicPr>
        <p:blipFill>
          <a:blip r:embed="rId3"/>
          <a:srcRect/>
          <a:stretch>
            <a:fillRect/>
          </a:stretch>
        </p:blipFill>
        <p:spPr bwMode="auto">
          <a:xfrm>
            <a:off x="969963" y="1589088"/>
            <a:ext cx="3408362" cy="4545012"/>
          </a:xfrm>
          <a:prstGeom prst="rect">
            <a:avLst/>
          </a:prstGeom>
          <a:noFill/>
          <a:ln w="9525">
            <a:noFill/>
            <a:miter lim="800000"/>
            <a:headEnd/>
            <a:tailEnd/>
          </a:ln>
        </p:spPr>
      </p:pic>
      <p:sp>
        <p:nvSpPr>
          <p:cNvPr id="28676" name="Text Box 29"/>
          <p:cNvSpPr txBox="1">
            <a:spLocks noChangeAspect="1" noChangeArrowheads="1"/>
          </p:cNvSpPr>
          <p:nvPr/>
        </p:nvSpPr>
        <p:spPr bwMode="auto">
          <a:xfrm>
            <a:off x="4565650" y="5153025"/>
            <a:ext cx="2743200" cy="457200"/>
          </a:xfrm>
          <a:prstGeom prst="rect">
            <a:avLst/>
          </a:prstGeom>
          <a:noFill/>
          <a:ln w="9525">
            <a:noFill/>
            <a:miter lim="800000"/>
            <a:headEnd/>
            <a:tailEnd/>
          </a:ln>
        </p:spPr>
        <p:txBody>
          <a:bodyPr wrap="none">
            <a:prstTxWarp prst="textNoShape">
              <a:avLst/>
            </a:prstTxWarp>
            <a:spAutoFit/>
          </a:bodyPr>
          <a:lstStyle/>
          <a:p>
            <a:r>
              <a:rPr lang="en-US">
                <a:ea typeface="Arial" pitchFamily="-123" charset="0"/>
                <a:cs typeface="Arial" pitchFamily="-123" charset="0"/>
              </a:rPr>
              <a:t>optical fiber aligner</a:t>
            </a:r>
          </a:p>
        </p:txBody>
      </p:sp>
      <p:sp>
        <p:nvSpPr>
          <p:cNvPr id="28677" name="Text Box 30"/>
          <p:cNvSpPr txBox="1">
            <a:spLocks noChangeAspect="1" noChangeArrowheads="1"/>
          </p:cNvSpPr>
          <p:nvPr/>
        </p:nvSpPr>
        <p:spPr bwMode="auto">
          <a:xfrm>
            <a:off x="4546600" y="4586288"/>
            <a:ext cx="2098675" cy="457200"/>
          </a:xfrm>
          <a:prstGeom prst="rect">
            <a:avLst/>
          </a:prstGeom>
          <a:noFill/>
          <a:ln w="9525">
            <a:noFill/>
            <a:miter lim="800000"/>
            <a:headEnd/>
            <a:tailEnd/>
          </a:ln>
        </p:spPr>
        <p:txBody>
          <a:bodyPr wrap="none">
            <a:prstTxWarp prst="textNoShape">
              <a:avLst/>
            </a:prstTxWarp>
            <a:spAutoFit/>
          </a:bodyPr>
          <a:lstStyle/>
          <a:p>
            <a:r>
              <a:rPr lang="en-US">
                <a:ea typeface="Arial" pitchFamily="-123" charset="0"/>
                <a:cs typeface="Arial" pitchFamily="-123" charset="0"/>
              </a:rPr>
              <a:t>sample mount</a:t>
            </a:r>
            <a:endParaRPr lang="en-US" sz="1400">
              <a:ea typeface="Arial" pitchFamily="-123" charset="0"/>
              <a:cs typeface="Arial" pitchFamily="-123" charset="0"/>
            </a:endParaRPr>
          </a:p>
        </p:txBody>
      </p:sp>
      <p:sp>
        <p:nvSpPr>
          <p:cNvPr id="28678" name="Line 31"/>
          <p:cNvSpPr>
            <a:spLocks noChangeShapeType="1"/>
          </p:cNvSpPr>
          <p:nvPr/>
        </p:nvSpPr>
        <p:spPr bwMode="auto">
          <a:xfrm flipH="1">
            <a:off x="2595563" y="2390775"/>
            <a:ext cx="1895475" cy="361950"/>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sp>
        <p:nvSpPr>
          <p:cNvPr id="28679" name="Text Box 32"/>
          <p:cNvSpPr txBox="1">
            <a:spLocks noChangeArrowheads="1"/>
          </p:cNvSpPr>
          <p:nvPr/>
        </p:nvSpPr>
        <p:spPr bwMode="auto">
          <a:xfrm>
            <a:off x="4530725" y="1935163"/>
            <a:ext cx="3438525" cy="830997"/>
          </a:xfrm>
          <a:prstGeom prst="rect">
            <a:avLst/>
          </a:prstGeom>
          <a:noFill/>
          <a:ln w="9525">
            <a:noFill/>
            <a:miter lim="800000"/>
            <a:headEnd/>
            <a:tailEnd/>
          </a:ln>
        </p:spPr>
        <p:txBody>
          <a:bodyPr>
            <a:prstTxWarp prst="textNoShape">
              <a:avLst/>
            </a:prstTxWarp>
            <a:spAutoFit/>
          </a:bodyPr>
          <a:lstStyle/>
          <a:p>
            <a:r>
              <a:rPr lang="en-US" dirty="0">
                <a:ea typeface="Times New Roman" pitchFamily="-123" charset="0"/>
                <a:cs typeface="Times New Roman" pitchFamily="-123" charset="0"/>
              </a:rPr>
              <a:t>piezoelectric scan </a:t>
            </a:r>
            <a:r>
              <a:rPr lang="en-US" dirty="0" smtClean="0">
                <a:ea typeface="Times New Roman" pitchFamily="-123" charset="0"/>
                <a:cs typeface="Times New Roman" pitchFamily="-123" charset="0"/>
              </a:rPr>
              <a:t>tube </a:t>
            </a:r>
            <a:r>
              <a:rPr lang="en-US" dirty="0">
                <a:ea typeface="Times New Roman" pitchFamily="-123" charset="0"/>
                <a:cs typeface="Times New Roman" pitchFamily="-123" charset="0"/>
              </a:rPr>
              <a:t>on spring mount</a:t>
            </a:r>
          </a:p>
        </p:txBody>
      </p:sp>
      <p:sp>
        <p:nvSpPr>
          <p:cNvPr id="28680" name="Line 33"/>
          <p:cNvSpPr>
            <a:spLocks noChangeShapeType="1"/>
          </p:cNvSpPr>
          <p:nvPr/>
        </p:nvSpPr>
        <p:spPr bwMode="auto">
          <a:xfrm flipH="1" flipV="1">
            <a:off x="2525713" y="4237038"/>
            <a:ext cx="1917700" cy="555625"/>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sp>
        <p:nvSpPr>
          <p:cNvPr id="28681" name="Line 34"/>
          <p:cNvSpPr>
            <a:spLocks noChangeShapeType="1"/>
          </p:cNvSpPr>
          <p:nvPr/>
        </p:nvSpPr>
        <p:spPr bwMode="auto">
          <a:xfrm flipH="1" flipV="1">
            <a:off x="2547938" y="4964113"/>
            <a:ext cx="1917700" cy="431800"/>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sp>
        <p:nvSpPr>
          <p:cNvPr id="28682" name="Text Box 35"/>
          <p:cNvSpPr txBox="1">
            <a:spLocks noChangeArrowheads="1"/>
          </p:cNvSpPr>
          <p:nvPr/>
        </p:nvSpPr>
        <p:spPr bwMode="auto">
          <a:xfrm>
            <a:off x="4684713" y="3452813"/>
            <a:ext cx="3284537" cy="427037"/>
          </a:xfrm>
          <a:prstGeom prst="rect">
            <a:avLst/>
          </a:prstGeom>
          <a:noFill/>
          <a:ln w="9525">
            <a:noFill/>
            <a:miter lim="800000"/>
            <a:headEnd/>
            <a:tailEnd/>
          </a:ln>
        </p:spPr>
        <p:txBody>
          <a:bodyPr>
            <a:prstTxWarp prst="textNoShape">
              <a:avLst/>
            </a:prstTxWarp>
            <a:spAutoFit/>
          </a:bodyPr>
          <a:lstStyle/>
          <a:p>
            <a:r>
              <a:rPr lang="en-US" sz="2200">
                <a:solidFill>
                  <a:srgbClr val="FF172E"/>
                </a:solidFill>
                <a:ea typeface="Arial" pitchFamily="-123" charset="0"/>
                <a:cs typeface="Arial" pitchFamily="-123" charset="0"/>
              </a:rPr>
              <a:t>INTERFEROMETER</a:t>
            </a:r>
            <a:endParaRPr lang="en-US" sz="2200">
              <a:solidFill>
                <a:srgbClr val="FF14D8"/>
              </a:solidFill>
              <a:ea typeface="Arial" pitchFamily="-123" charset="0"/>
              <a:cs typeface="Arial" pitchFamily="-123" charset="0"/>
            </a:endParaRPr>
          </a:p>
        </p:txBody>
      </p:sp>
      <p:sp>
        <p:nvSpPr>
          <p:cNvPr id="28683" name="Line 36"/>
          <p:cNvSpPr>
            <a:spLocks noChangeShapeType="1"/>
          </p:cNvSpPr>
          <p:nvPr/>
        </p:nvSpPr>
        <p:spPr bwMode="auto">
          <a:xfrm flipH="1">
            <a:off x="2786063" y="3636963"/>
            <a:ext cx="1898650" cy="273050"/>
          </a:xfrm>
          <a:prstGeom prst="line">
            <a:avLst/>
          </a:prstGeom>
          <a:noFill/>
          <a:ln w="28575">
            <a:solidFill>
              <a:srgbClr val="FF0000"/>
            </a:solidFill>
            <a:round/>
            <a:headEnd/>
            <a:tailEnd type="triangle" w="med" len="med"/>
          </a:ln>
        </p:spPr>
        <p:txBody>
          <a:bodyPr>
            <a:prstTxWarp prst="textNoShape">
              <a:avLst/>
            </a:prstTxWarp>
          </a:bodyPr>
          <a:lstStyle/>
          <a:p>
            <a:endParaRPr lang="en-US"/>
          </a:p>
        </p:txBody>
      </p:sp>
      <p:sp>
        <p:nvSpPr>
          <p:cNvPr id="28684" name="Oval 61"/>
          <p:cNvSpPr>
            <a:spLocks noChangeArrowheads="1"/>
          </p:cNvSpPr>
          <p:nvPr/>
        </p:nvSpPr>
        <p:spPr bwMode="auto">
          <a:xfrm>
            <a:off x="2271713" y="3541713"/>
            <a:ext cx="390525" cy="847725"/>
          </a:xfrm>
          <a:prstGeom prst="ellipse">
            <a:avLst/>
          </a:prstGeom>
          <a:noFill/>
          <a:ln w="63500">
            <a:solidFill>
              <a:srgbClr val="FF0000"/>
            </a:solidFill>
            <a:round/>
            <a:headEnd/>
            <a:tailEnd/>
          </a:ln>
        </p:spPr>
        <p:txBody>
          <a:bodyPr wrap="none" anchor="ctr">
            <a:prstTxWarp prst="textNoShape">
              <a:avLst/>
            </a:prstTxWarp>
          </a:bodyPr>
          <a:lstStyle/>
          <a:p>
            <a:endParaRPr lang="en-US"/>
          </a:p>
        </p:txBody>
      </p:sp>
      <p:sp>
        <p:nvSpPr>
          <p:cNvPr id="28686" name="Rectangle 1038"/>
          <p:cNvSpPr>
            <a:spLocks noChangeArrowheads="1"/>
          </p:cNvSpPr>
          <p:nvPr/>
        </p:nvSpPr>
        <p:spPr bwMode="auto">
          <a:xfrm>
            <a:off x="-992188" y="466725"/>
            <a:ext cx="184150" cy="457200"/>
          </a:xfrm>
          <a:prstGeom prst="rect">
            <a:avLst/>
          </a:prstGeom>
          <a:noFill/>
          <a:ln w="9525">
            <a:noFill/>
            <a:miter lim="800000"/>
            <a:headEnd/>
            <a:tailEnd/>
          </a:ln>
        </p:spPr>
        <p:txBody>
          <a:bodyPr wrap="none">
            <a:prstTxWarp prst="textNoShape">
              <a:avLst/>
            </a:prstTxWarp>
            <a:spAutoFit/>
          </a:bodyPr>
          <a:lstStyle/>
          <a:p>
            <a:endParaRPr lang="en-US"/>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ext Box 37"/>
          <p:cNvSpPr txBox="1">
            <a:spLocks noChangeArrowheads="1"/>
          </p:cNvSpPr>
          <p:nvPr/>
        </p:nvSpPr>
        <p:spPr bwMode="auto">
          <a:xfrm>
            <a:off x="1231900" y="52388"/>
            <a:ext cx="6530975" cy="579437"/>
          </a:xfrm>
          <a:prstGeom prst="rect">
            <a:avLst/>
          </a:prstGeom>
          <a:noFill/>
          <a:ln w="9525">
            <a:noFill/>
            <a:miter lim="800000"/>
            <a:headEnd/>
            <a:tailEnd/>
          </a:ln>
        </p:spPr>
        <p:txBody>
          <a:bodyPr wrap="none">
            <a:prstTxWarp prst="textNoShape">
              <a:avLst/>
            </a:prstTxWarp>
            <a:spAutoFit/>
          </a:bodyPr>
          <a:lstStyle/>
          <a:p>
            <a:pPr algn="ctr"/>
            <a:r>
              <a:rPr lang="en-US" sz="3200">
                <a:ea typeface="Arial" pitchFamily="-123" charset="0"/>
                <a:cs typeface="Arial" pitchFamily="-123" charset="0"/>
              </a:rPr>
              <a:t>Magnetic Force Microscopy Design</a:t>
            </a:r>
          </a:p>
        </p:txBody>
      </p:sp>
      <p:sp>
        <p:nvSpPr>
          <p:cNvPr id="29698" name="Line 4"/>
          <p:cNvSpPr>
            <a:spLocks noChangeAspect="1" noChangeShapeType="1"/>
          </p:cNvSpPr>
          <p:nvPr/>
        </p:nvSpPr>
        <p:spPr bwMode="auto">
          <a:xfrm flipV="1">
            <a:off x="4097338" y="3805238"/>
            <a:ext cx="1512887" cy="106362"/>
          </a:xfrm>
          <a:prstGeom prst="line">
            <a:avLst/>
          </a:prstGeom>
          <a:noFill/>
          <a:ln w="9525">
            <a:solidFill>
              <a:schemeClr val="bg1"/>
            </a:solidFill>
            <a:round/>
            <a:headEnd/>
            <a:tailEnd type="triangle" w="med" len="med"/>
          </a:ln>
        </p:spPr>
        <p:txBody>
          <a:bodyPr>
            <a:prstTxWarp prst="textNoShape">
              <a:avLst/>
            </a:prstTxWarp>
          </a:bodyPr>
          <a:lstStyle/>
          <a:p>
            <a:endParaRPr lang="en-US"/>
          </a:p>
        </p:txBody>
      </p:sp>
      <p:sp>
        <p:nvSpPr>
          <p:cNvPr id="29699" name="Line 5"/>
          <p:cNvSpPr>
            <a:spLocks noChangeAspect="1" noChangeShapeType="1"/>
          </p:cNvSpPr>
          <p:nvPr/>
        </p:nvSpPr>
        <p:spPr bwMode="auto">
          <a:xfrm flipH="1">
            <a:off x="4111625" y="3876675"/>
            <a:ext cx="542925" cy="36513"/>
          </a:xfrm>
          <a:prstGeom prst="line">
            <a:avLst/>
          </a:prstGeom>
          <a:noFill/>
          <a:ln w="9525">
            <a:solidFill>
              <a:schemeClr val="tx1"/>
            </a:solidFill>
            <a:round/>
            <a:headEnd/>
            <a:tailEnd/>
          </a:ln>
        </p:spPr>
        <p:txBody>
          <a:bodyPr>
            <a:prstTxWarp prst="textNoShape">
              <a:avLst/>
            </a:prstTxWarp>
          </a:bodyPr>
          <a:lstStyle/>
          <a:p>
            <a:endParaRPr lang="en-US"/>
          </a:p>
        </p:txBody>
      </p:sp>
      <p:pic>
        <p:nvPicPr>
          <p:cNvPr id="29700" name="Picture 6" descr="cantilever1 copy"/>
          <p:cNvPicPr>
            <a:picLocks noChangeAspect="1" noChangeArrowheads="1"/>
          </p:cNvPicPr>
          <p:nvPr/>
        </p:nvPicPr>
        <p:blipFill>
          <a:blip r:embed="rId3"/>
          <a:srcRect/>
          <a:stretch>
            <a:fillRect/>
          </a:stretch>
        </p:blipFill>
        <p:spPr bwMode="auto">
          <a:xfrm>
            <a:off x="2803525" y="2281238"/>
            <a:ext cx="3863975" cy="2898775"/>
          </a:xfrm>
          <a:prstGeom prst="rect">
            <a:avLst/>
          </a:prstGeom>
          <a:noFill/>
          <a:ln w="9525">
            <a:noFill/>
            <a:miter lim="800000"/>
            <a:headEnd/>
            <a:tailEnd/>
          </a:ln>
        </p:spPr>
      </p:pic>
      <p:sp>
        <p:nvSpPr>
          <p:cNvPr id="29701" name="Text Box 7"/>
          <p:cNvSpPr txBox="1">
            <a:spLocks noChangeArrowheads="1"/>
          </p:cNvSpPr>
          <p:nvPr/>
        </p:nvSpPr>
        <p:spPr bwMode="auto">
          <a:xfrm>
            <a:off x="463550" y="2986088"/>
            <a:ext cx="1743075" cy="457200"/>
          </a:xfrm>
          <a:prstGeom prst="rect">
            <a:avLst/>
          </a:prstGeom>
          <a:noFill/>
          <a:ln w="9525">
            <a:noFill/>
            <a:miter lim="800000"/>
            <a:headEnd/>
            <a:tailEnd/>
          </a:ln>
        </p:spPr>
        <p:txBody>
          <a:bodyPr wrap="none">
            <a:prstTxWarp prst="textNoShape">
              <a:avLst/>
            </a:prstTxWarp>
            <a:spAutoFit/>
          </a:bodyPr>
          <a:lstStyle/>
          <a:p>
            <a:r>
              <a:rPr lang="en-US">
                <a:ea typeface="Times New Roman" pitchFamily="-123" charset="0"/>
                <a:cs typeface="Times New Roman" pitchFamily="-123" charset="0"/>
              </a:rPr>
              <a:t>optical fiber</a:t>
            </a:r>
          </a:p>
        </p:txBody>
      </p:sp>
      <p:sp>
        <p:nvSpPr>
          <p:cNvPr id="29702" name="Text Box 9"/>
          <p:cNvSpPr txBox="1">
            <a:spLocks noChangeArrowheads="1"/>
          </p:cNvSpPr>
          <p:nvPr/>
        </p:nvSpPr>
        <p:spPr bwMode="auto">
          <a:xfrm>
            <a:off x="360363" y="2295525"/>
            <a:ext cx="1938337" cy="427038"/>
          </a:xfrm>
          <a:prstGeom prst="rect">
            <a:avLst/>
          </a:prstGeom>
          <a:noFill/>
          <a:ln w="9525">
            <a:noFill/>
            <a:miter lim="800000"/>
            <a:headEnd/>
            <a:tailEnd/>
          </a:ln>
        </p:spPr>
        <p:txBody>
          <a:bodyPr wrap="none">
            <a:prstTxWarp prst="textNoShape">
              <a:avLst/>
            </a:prstTxWarp>
            <a:spAutoFit/>
          </a:bodyPr>
          <a:lstStyle/>
          <a:p>
            <a:r>
              <a:rPr lang="en-US" sz="2200">
                <a:solidFill>
                  <a:srgbClr val="FF172E"/>
                </a:solidFill>
                <a:ea typeface="Times New Roman" pitchFamily="-123" charset="0"/>
                <a:cs typeface="Times New Roman" pitchFamily="-123" charset="0"/>
              </a:rPr>
              <a:t>CANTILEVER</a:t>
            </a:r>
            <a:endParaRPr lang="en-US">
              <a:ea typeface="Times New Roman" pitchFamily="-123" charset="0"/>
              <a:cs typeface="Times New Roman" pitchFamily="-123" charset="0"/>
            </a:endParaRPr>
          </a:p>
        </p:txBody>
      </p:sp>
      <p:sp>
        <p:nvSpPr>
          <p:cNvPr id="29703" name="Text Box 10"/>
          <p:cNvSpPr txBox="1">
            <a:spLocks noChangeArrowheads="1"/>
          </p:cNvSpPr>
          <p:nvPr/>
        </p:nvSpPr>
        <p:spPr bwMode="auto">
          <a:xfrm>
            <a:off x="6829425" y="3838575"/>
            <a:ext cx="2476500" cy="822325"/>
          </a:xfrm>
          <a:prstGeom prst="rect">
            <a:avLst/>
          </a:prstGeom>
          <a:noFill/>
          <a:ln w="9525">
            <a:noFill/>
            <a:miter lim="800000"/>
            <a:headEnd/>
            <a:tailEnd/>
          </a:ln>
        </p:spPr>
        <p:txBody>
          <a:bodyPr>
            <a:prstTxWarp prst="textNoShape">
              <a:avLst/>
            </a:prstTxWarp>
            <a:spAutoFit/>
          </a:bodyPr>
          <a:lstStyle/>
          <a:p>
            <a:r>
              <a:rPr lang="en-US">
                <a:ea typeface="Times New Roman" pitchFamily="-123" charset="0"/>
                <a:cs typeface="Times New Roman" pitchFamily="-123" charset="0"/>
              </a:rPr>
              <a:t>reflection in sample surface</a:t>
            </a:r>
            <a:endParaRPr lang="en-US" sz="1400">
              <a:ea typeface="Times New Roman" pitchFamily="-123" charset="0"/>
              <a:cs typeface="Times New Roman" pitchFamily="-123" charset="0"/>
            </a:endParaRPr>
          </a:p>
        </p:txBody>
      </p:sp>
      <p:sp>
        <p:nvSpPr>
          <p:cNvPr id="29704" name="Line 12"/>
          <p:cNvSpPr>
            <a:spLocks noChangeShapeType="1"/>
          </p:cNvSpPr>
          <p:nvPr/>
        </p:nvSpPr>
        <p:spPr bwMode="auto">
          <a:xfrm>
            <a:off x="2460625" y="3214688"/>
            <a:ext cx="2547938" cy="250825"/>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sp>
        <p:nvSpPr>
          <p:cNvPr id="29705" name="Line 13"/>
          <p:cNvSpPr>
            <a:spLocks noChangeShapeType="1"/>
          </p:cNvSpPr>
          <p:nvPr/>
        </p:nvSpPr>
        <p:spPr bwMode="auto">
          <a:xfrm>
            <a:off x="2298700" y="2509838"/>
            <a:ext cx="2355850" cy="527050"/>
          </a:xfrm>
          <a:prstGeom prst="line">
            <a:avLst/>
          </a:prstGeom>
          <a:noFill/>
          <a:ln w="25400">
            <a:solidFill>
              <a:srgbClr val="FF172E"/>
            </a:solidFill>
            <a:round/>
            <a:headEnd/>
            <a:tailEnd type="triangle" w="med" len="med"/>
          </a:ln>
        </p:spPr>
        <p:txBody>
          <a:bodyPr>
            <a:prstTxWarp prst="textNoShape">
              <a:avLst/>
            </a:prstTxWarp>
          </a:bodyPr>
          <a:lstStyle/>
          <a:p>
            <a:endParaRPr lang="en-US"/>
          </a:p>
        </p:txBody>
      </p:sp>
      <p:sp>
        <p:nvSpPr>
          <p:cNvPr id="29706" name="Line 14"/>
          <p:cNvSpPr>
            <a:spLocks noChangeShapeType="1"/>
          </p:cNvSpPr>
          <p:nvPr/>
        </p:nvSpPr>
        <p:spPr bwMode="auto">
          <a:xfrm flipH="1" flipV="1">
            <a:off x="5541963" y="3557588"/>
            <a:ext cx="1287462" cy="633412"/>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sp>
        <p:nvSpPr>
          <p:cNvPr id="29707" name="Line 15"/>
          <p:cNvSpPr>
            <a:spLocks noChangeShapeType="1"/>
          </p:cNvSpPr>
          <p:nvPr/>
        </p:nvSpPr>
        <p:spPr bwMode="auto">
          <a:xfrm flipH="1" flipV="1">
            <a:off x="5610225" y="2708275"/>
            <a:ext cx="549275" cy="1130300"/>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sp>
        <p:nvSpPr>
          <p:cNvPr id="29708" name="Text Box 49"/>
          <p:cNvSpPr txBox="1">
            <a:spLocks noChangeArrowheads="1"/>
          </p:cNvSpPr>
          <p:nvPr/>
        </p:nvSpPr>
        <p:spPr bwMode="auto">
          <a:xfrm>
            <a:off x="2913063" y="1241425"/>
            <a:ext cx="3011487" cy="457200"/>
          </a:xfrm>
          <a:prstGeom prst="rect">
            <a:avLst/>
          </a:prstGeom>
          <a:noFill/>
          <a:ln w="9525">
            <a:noFill/>
            <a:miter lim="800000"/>
            <a:headEnd/>
            <a:tailEnd/>
          </a:ln>
        </p:spPr>
        <p:txBody>
          <a:bodyPr wrap="none">
            <a:prstTxWarp prst="textNoShape">
              <a:avLst/>
            </a:prstTxWarp>
            <a:spAutoFit/>
          </a:bodyPr>
          <a:lstStyle/>
          <a:p>
            <a:r>
              <a:rPr lang="en-US">
                <a:ea typeface="Arial" pitchFamily="-123" charset="0"/>
                <a:cs typeface="Arial" pitchFamily="-123" charset="0"/>
              </a:rPr>
              <a:t>INTERFEROMETER</a:t>
            </a:r>
            <a:endParaRPr lang="en-US" sz="1800">
              <a:ea typeface="Arial" pitchFamily="-123" charset="0"/>
              <a:cs typeface="Arial" pitchFamily="-123" charset="0"/>
            </a:endParaRPr>
          </a:p>
        </p:txBody>
      </p:sp>
      <p:sp>
        <p:nvSpPr>
          <p:cNvPr id="29709" name="Oval 61"/>
          <p:cNvSpPr>
            <a:spLocks noChangeArrowheads="1"/>
          </p:cNvSpPr>
          <p:nvPr/>
        </p:nvSpPr>
        <p:spPr bwMode="auto">
          <a:xfrm rot="5084939">
            <a:off x="4883150" y="2762250"/>
            <a:ext cx="390525" cy="847725"/>
          </a:xfrm>
          <a:prstGeom prst="ellipse">
            <a:avLst/>
          </a:prstGeom>
          <a:noFill/>
          <a:ln w="63500">
            <a:solidFill>
              <a:srgbClr val="FF0000"/>
            </a:solidFill>
            <a:round/>
            <a:headEnd/>
            <a:tailEnd/>
          </a:ln>
        </p:spPr>
        <p:txBody>
          <a:bodyPr wrap="none" anchor="ctr">
            <a:prstTxWarp prst="textNoShape">
              <a:avLst/>
            </a:prstTxWarp>
          </a:bodyPr>
          <a:lstStyle/>
          <a:p>
            <a:endParaRPr lang="en-US"/>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Picture 40" descr="cantilever"/>
          <p:cNvPicPr>
            <a:picLocks noChangeAspect="1" noChangeArrowheads="1"/>
          </p:cNvPicPr>
          <p:nvPr/>
        </p:nvPicPr>
        <p:blipFill>
          <a:blip r:embed="rId3"/>
          <a:srcRect/>
          <a:stretch>
            <a:fillRect/>
          </a:stretch>
        </p:blipFill>
        <p:spPr bwMode="auto">
          <a:xfrm flipH="1">
            <a:off x="1479550" y="2003425"/>
            <a:ext cx="3049588" cy="2765425"/>
          </a:xfrm>
          <a:prstGeom prst="rect">
            <a:avLst/>
          </a:prstGeom>
          <a:noFill/>
          <a:ln w="9525">
            <a:noFill/>
            <a:miter lim="800000"/>
            <a:headEnd/>
            <a:tailEnd/>
          </a:ln>
        </p:spPr>
      </p:pic>
      <p:grpSp>
        <p:nvGrpSpPr>
          <p:cNvPr id="30722" name="Group 44"/>
          <p:cNvGrpSpPr>
            <a:grpSpLocks/>
          </p:cNvGrpSpPr>
          <p:nvPr/>
        </p:nvGrpSpPr>
        <p:grpSpPr bwMode="auto">
          <a:xfrm>
            <a:off x="5597525" y="3014663"/>
            <a:ext cx="1036638" cy="457200"/>
            <a:chOff x="4374" y="4045"/>
            <a:chExt cx="460" cy="196"/>
          </a:xfrm>
        </p:grpSpPr>
        <p:sp>
          <p:nvSpPr>
            <p:cNvPr id="30725" name="Line 42"/>
            <p:cNvSpPr>
              <a:spLocks noChangeShapeType="1"/>
            </p:cNvSpPr>
            <p:nvPr/>
          </p:nvSpPr>
          <p:spPr bwMode="auto">
            <a:xfrm>
              <a:off x="4512" y="4224"/>
              <a:ext cx="167" cy="0"/>
            </a:xfrm>
            <a:prstGeom prst="line">
              <a:avLst/>
            </a:prstGeom>
            <a:noFill/>
            <a:ln w="19050">
              <a:solidFill>
                <a:schemeClr val="bg1"/>
              </a:solidFill>
              <a:round/>
              <a:headEnd/>
              <a:tailEnd/>
            </a:ln>
          </p:spPr>
          <p:txBody>
            <a:bodyPr>
              <a:prstTxWarp prst="textNoShape">
                <a:avLst/>
              </a:prstTxWarp>
            </a:bodyPr>
            <a:lstStyle/>
            <a:p>
              <a:endParaRPr lang="en-US"/>
            </a:p>
          </p:txBody>
        </p:sp>
        <p:sp>
          <p:nvSpPr>
            <p:cNvPr id="30726" name="Text Box 43"/>
            <p:cNvSpPr txBox="1">
              <a:spLocks noChangeArrowheads="1"/>
            </p:cNvSpPr>
            <p:nvPr/>
          </p:nvSpPr>
          <p:spPr bwMode="auto">
            <a:xfrm>
              <a:off x="4374" y="4045"/>
              <a:ext cx="460" cy="196"/>
            </a:xfrm>
            <a:prstGeom prst="rect">
              <a:avLst/>
            </a:prstGeom>
            <a:noFill/>
            <a:ln w="9525">
              <a:noFill/>
              <a:miter lim="800000"/>
              <a:headEnd/>
              <a:tailEnd/>
            </a:ln>
          </p:spPr>
          <p:txBody>
            <a:bodyPr wrap="none">
              <a:prstTxWarp prst="textNoShape">
                <a:avLst/>
              </a:prstTxWarp>
              <a:spAutoFit/>
            </a:bodyPr>
            <a:lstStyle/>
            <a:p>
              <a:r>
                <a:rPr lang="en-US">
                  <a:ea typeface="Arial" pitchFamily="-123" charset="0"/>
                  <a:cs typeface="Arial" pitchFamily="-123" charset="0"/>
                </a:rPr>
                <a:t>50 </a:t>
              </a:r>
              <a:r>
                <a:rPr lang="en-US">
                  <a:latin typeface="Symbol" pitchFamily="-123" charset="2"/>
                  <a:ea typeface="Arial" pitchFamily="-123" charset="0"/>
                  <a:cs typeface="Arial" pitchFamily="-123" charset="0"/>
                </a:rPr>
                <a:t>m</a:t>
              </a:r>
              <a:r>
                <a:rPr lang="en-US">
                  <a:ea typeface="Arial" pitchFamily="-123" charset="0"/>
                  <a:cs typeface="Arial" pitchFamily="-123" charset="0"/>
                </a:rPr>
                <a:t>m</a:t>
              </a:r>
            </a:p>
          </p:txBody>
        </p:sp>
      </p:grpSp>
      <p:sp>
        <p:nvSpPr>
          <p:cNvPr id="30723" name="Text Box 50"/>
          <p:cNvSpPr txBox="1">
            <a:spLocks noChangeArrowheads="1"/>
          </p:cNvSpPr>
          <p:nvPr/>
        </p:nvSpPr>
        <p:spPr bwMode="auto">
          <a:xfrm>
            <a:off x="4908550" y="2495550"/>
            <a:ext cx="2417763" cy="519113"/>
          </a:xfrm>
          <a:prstGeom prst="rect">
            <a:avLst/>
          </a:prstGeom>
          <a:noFill/>
          <a:ln w="9525">
            <a:noFill/>
            <a:miter lim="800000"/>
            <a:headEnd/>
            <a:tailEnd/>
          </a:ln>
        </p:spPr>
        <p:txBody>
          <a:bodyPr wrap="none">
            <a:prstTxWarp prst="textNoShape">
              <a:avLst/>
            </a:prstTxWarp>
            <a:spAutoFit/>
          </a:bodyPr>
          <a:lstStyle/>
          <a:p>
            <a:r>
              <a:rPr lang="en-US" sz="2800">
                <a:ea typeface="Arial" pitchFamily="-123" charset="0"/>
                <a:cs typeface="Arial" pitchFamily="-123" charset="0"/>
              </a:rPr>
              <a:t>CANTILEVER</a:t>
            </a:r>
            <a:endParaRPr lang="en-US" sz="1800">
              <a:ea typeface="Arial" pitchFamily="-123" charset="0"/>
              <a:cs typeface="Arial" pitchFamily="-123" charset="0"/>
            </a:endParaRPr>
          </a:p>
        </p:txBody>
      </p:sp>
      <p:sp>
        <p:nvSpPr>
          <p:cNvPr id="30724" name="Text Box 37"/>
          <p:cNvSpPr txBox="1">
            <a:spLocks noChangeArrowheads="1"/>
          </p:cNvSpPr>
          <p:nvPr/>
        </p:nvSpPr>
        <p:spPr bwMode="auto">
          <a:xfrm>
            <a:off x="1231900" y="52388"/>
            <a:ext cx="6530975" cy="579437"/>
          </a:xfrm>
          <a:prstGeom prst="rect">
            <a:avLst/>
          </a:prstGeom>
          <a:noFill/>
          <a:ln w="9525">
            <a:noFill/>
            <a:miter lim="800000"/>
            <a:headEnd/>
            <a:tailEnd/>
          </a:ln>
        </p:spPr>
        <p:txBody>
          <a:bodyPr wrap="none">
            <a:prstTxWarp prst="textNoShape">
              <a:avLst/>
            </a:prstTxWarp>
            <a:spAutoFit/>
          </a:bodyPr>
          <a:lstStyle/>
          <a:p>
            <a:pPr algn="ctr"/>
            <a:r>
              <a:rPr lang="en-US" sz="3200">
                <a:ea typeface="Arial" pitchFamily="-123" charset="0"/>
                <a:cs typeface="Arial" pitchFamily="-123" charset="0"/>
              </a:rPr>
              <a:t>Magnetic Force Microscopy Design</a:t>
            </a:r>
          </a:p>
        </p:txBody>
      </p:sp>
      <p:sp>
        <p:nvSpPr>
          <p:cNvPr id="30727" name="Rectangle 38"/>
          <p:cNvSpPr>
            <a:spLocks noChangeArrowheads="1"/>
          </p:cNvSpPr>
          <p:nvPr/>
        </p:nvSpPr>
        <p:spPr bwMode="auto">
          <a:xfrm>
            <a:off x="4471988" y="6457950"/>
            <a:ext cx="4186237" cy="304800"/>
          </a:xfrm>
          <a:prstGeom prst="rect">
            <a:avLst/>
          </a:prstGeom>
          <a:noFill/>
          <a:ln w="9525">
            <a:noFill/>
            <a:miter lim="800000"/>
            <a:headEnd/>
            <a:tailEnd/>
          </a:ln>
        </p:spPr>
        <p:txBody>
          <a:bodyPr wrap="none">
            <a:prstTxWarp prst="textNoShape">
              <a:avLst/>
            </a:prstTxWarp>
            <a:spAutoFit/>
          </a:bodyPr>
          <a:lstStyle/>
          <a:p>
            <a:r>
              <a:rPr lang="en-US" sz="1400" i="1">
                <a:solidFill>
                  <a:schemeClr val="tx2"/>
                </a:solidFill>
                <a:ea typeface="Arial" pitchFamily="-123" charset="0"/>
                <a:cs typeface="Arial" pitchFamily="-123" charset="0"/>
              </a:rPr>
              <a:t>Based on the design by Dan Rugar (IBM Almaden)</a:t>
            </a:r>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01" name="Group 51"/>
          <p:cNvGrpSpPr>
            <a:grpSpLocks/>
          </p:cNvGrpSpPr>
          <p:nvPr/>
        </p:nvGrpSpPr>
        <p:grpSpPr bwMode="auto">
          <a:xfrm>
            <a:off x="212725" y="458788"/>
            <a:ext cx="3714750" cy="3910012"/>
            <a:chOff x="447" y="289"/>
            <a:chExt cx="2340" cy="2463"/>
          </a:xfrm>
        </p:grpSpPr>
        <p:pic>
          <p:nvPicPr>
            <p:cNvPr id="25650" name="Picture 17" descr="probe"/>
            <p:cNvPicPr>
              <a:picLocks noChangeAspect="1" noChangeArrowheads="1"/>
            </p:cNvPicPr>
            <p:nvPr/>
          </p:nvPicPr>
          <p:blipFill>
            <a:blip r:embed="rId3"/>
            <a:srcRect/>
            <a:stretch>
              <a:fillRect/>
            </a:stretch>
          </p:blipFill>
          <p:spPr bwMode="auto">
            <a:xfrm>
              <a:off x="447" y="493"/>
              <a:ext cx="1062" cy="2259"/>
            </a:xfrm>
            <a:prstGeom prst="rect">
              <a:avLst/>
            </a:prstGeom>
            <a:noFill/>
            <a:ln w="9525">
              <a:noFill/>
              <a:miter lim="800000"/>
              <a:headEnd/>
              <a:tailEnd/>
            </a:ln>
          </p:spPr>
        </p:pic>
        <p:sp>
          <p:nvSpPr>
            <p:cNvPr id="25651" name="Text Box 18"/>
            <p:cNvSpPr txBox="1">
              <a:spLocks noChangeArrowheads="1"/>
            </p:cNvSpPr>
            <p:nvPr/>
          </p:nvSpPr>
          <p:spPr bwMode="auto">
            <a:xfrm>
              <a:off x="1571" y="512"/>
              <a:ext cx="835" cy="326"/>
            </a:xfrm>
            <a:prstGeom prst="rect">
              <a:avLst/>
            </a:prstGeom>
            <a:noFill/>
            <a:ln w="9525">
              <a:noFill/>
              <a:miter lim="800000"/>
              <a:headEnd/>
              <a:tailEnd/>
            </a:ln>
          </p:spPr>
          <p:txBody>
            <a:bodyPr>
              <a:prstTxWarp prst="textNoShape">
                <a:avLst/>
              </a:prstTxWarp>
              <a:spAutoFit/>
            </a:bodyPr>
            <a:lstStyle/>
            <a:p>
              <a:r>
                <a:rPr lang="en-US" sz="1400">
                  <a:ea typeface="Times New Roman" pitchFamily="-123" charset="0"/>
                  <a:cs typeface="Times New Roman" pitchFamily="-123" charset="0"/>
                </a:rPr>
                <a:t>electrical feedthroughs</a:t>
              </a:r>
            </a:p>
          </p:txBody>
        </p:sp>
        <p:sp>
          <p:nvSpPr>
            <p:cNvPr id="25652" name="Text Box 19"/>
            <p:cNvSpPr txBox="1">
              <a:spLocks noChangeArrowheads="1"/>
            </p:cNvSpPr>
            <p:nvPr/>
          </p:nvSpPr>
          <p:spPr bwMode="auto">
            <a:xfrm>
              <a:off x="1596" y="1163"/>
              <a:ext cx="1069" cy="192"/>
            </a:xfrm>
            <a:prstGeom prst="rect">
              <a:avLst/>
            </a:prstGeom>
            <a:noFill/>
            <a:ln w="9525">
              <a:noFill/>
              <a:miter lim="800000"/>
              <a:headEnd/>
              <a:tailEnd/>
            </a:ln>
          </p:spPr>
          <p:txBody>
            <a:bodyPr wrap="none">
              <a:prstTxWarp prst="textNoShape">
                <a:avLst/>
              </a:prstTxWarp>
              <a:spAutoFit/>
            </a:bodyPr>
            <a:lstStyle/>
            <a:p>
              <a:r>
                <a:rPr lang="en-US" sz="1400">
                  <a:ea typeface="Times New Roman" pitchFamily="-123" charset="0"/>
                  <a:cs typeface="Times New Roman" pitchFamily="-123" charset="0"/>
                </a:rPr>
                <a:t>high vacuum probe</a:t>
              </a:r>
            </a:p>
          </p:txBody>
        </p:sp>
        <p:sp>
          <p:nvSpPr>
            <p:cNvPr id="25653" name="Text Box 20"/>
            <p:cNvSpPr txBox="1">
              <a:spLocks noChangeArrowheads="1"/>
            </p:cNvSpPr>
            <p:nvPr/>
          </p:nvSpPr>
          <p:spPr bwMode="auto">
            <a:xfrm>
              <a:off x="1641" y="1920"/>
              <a:ext cx="1028" cy="326"/>
            </a:xfrm>
            <a:prstGeom prst="rect">
              <a:avLst/>
            </a:prstGeom>
            <a:noFill/>
            <a:ln w="9525">
              <a:noFill/>
              <a:miter lim="800000"/>
              <a:headEnd/>
              <a:tailEnd/>
            </a:ln>
          </p:spPr>
          <p:txBody>
            <a:bodyPr wrap="none">
              <a:prstTxWarp prst="textNoShape">
                <a:avLst/>
              </a:prstTxWarp>
              <a:spAutoFit/>
            </a:bodyPr>
            <a:lstStyle/>
            <a:p>
              <a:r>
                <a:rPr lang="en-US" sz="1400">
                  <a:ea typeface="Times New Roman" pitchFamily="-123" charset="0"/>
                  <a:cs typeface="Times New Roman" pitchFamily="-123" charset="0"/>
                </a:rPr>
                <a:t>“dewar” = thermos</a:t>
              </a:r>
            </a:p>
            <a:p>
              <a:r>
                <a:rPr lang="en-US" sz="1400">
                  <a:ea typeface="Times New Roman" pitchFamily="-123" charset="0"/>
                  <a:cs typeface="Times New Roman" pitchFamily="-123" charset="0"/>
                </a:rPr>
                <a:t>for liquid Helium</a:t>
              </a:r>
            </a:p>
          </p:txBody>
        </p:sp>
        <p:sp>
          <p:nvSpPr>
            <p:cNvPr id="25654" name="Text Box 21"/>
            <p:cNvSpPr txBox="1">
              <a:spLocks noChangeArrowheads="1"/>
            </p:cNvSpPr>
            <p:nvPr/>
          </p:nvSpPr>
          <p:spPr bwMode="auto">
            <a:xfrm>
              <a:off x="1644" y="2352"/>
              <a:ext cx="1143" cy="326"/>
            </a:xfrm>
            <a:prstGeom prst="rect">
              <a:avLst/>
            </a:prstGeom>
            <a:noFill/>
            <a:ln w="9525">
              <a:noFill/>
              <a:miter lim="800000"/>
              <a:headEnd/>
              <a:tailEnd/>
            </a:ln>
          </p:spPr>
          <p:txBody>
            <a:bodyPr wrap="none">
              <a:prstTxWarp prst="textNoShape">
                <a:avLst/>
              </a:prstTxWarp>
              <a:spAutoFit/>
            </a:bodyPr>
            <a:lstStyle/>
            <a:p>
              <a:r>
                <a:rPr lang="en-US" sz="1400">
                  <a:ea typeface="Times New Roman" pitchFamily="-123" charset="0"/>
                  <a:cs typeface="Times New Roman" pitchFamily="-123" charset="0"/>
                </a:rPr>
                <a:t>optical table</a:t>
              </a:r>
            </a:p>
            <a:p>
              <a:r>
                <a:rPr lang="en-US" sz="1400">
                  <a:ea typeface="Times New Roman" pitchFamily="-123" charset="0"/>
                  <a:cs typeface="Times New Roman" pitchFamily="-123" charset="0"/>
                </a:rPr>
                <a:t>for vibration isolation</a:t>
              </a:r>
            </a:p>
          </p:txBody>
        </p:sp>
        <p:sp>
          <p:nvSpPr>
            <p:cNvPr id="25655" name="Line 22"/>
            <p:cNvSpPr>
              <a:spLocks noChangeShapeType="1"/>
            </p:cNvSpPr>
            <p:nvPr/>
          </p:nvSpPr>
          <p:spPr bwMode="auto">
            <a:xfrm flipH="1">
              <a:off x="1054" y="674"/>
              <a:ext cx="566" cy="30"/>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sp>
          <p:nvSpPr>
            <p:cNvPr id="25656" name="Line 23"/>
            <p:cNvSpPr>
              <a:spLocks noChangeShapeType="1"/>
            </p:cNvSpPr>
            <p:nvPr/>
          </p:nvSpPr>
          <p:spPr bwMode="auto">
            <a:xfrm flipH="1">
              <a:off x="983" y="1260"/>
              <a:ext cx="637" cy="25"/>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sp>
          <p:nvSpPr>
            <p:cNvPr id="25657" name="Line 24"/>
            <p:cNvSpPr>
              <a:spLocks noChangeShapeType="1"/>
            </p:cNvSpPr>
            <p:nvPr/>
          </p:nvSpPr>
          <p:spPr bwMode="auto">
            <a:xfrm flipH="1">
              <a:off x="1418" y="2496"/>
              <a:ext cx="262" cy="98"/>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sp>
          <p:nvSpPr>
            <p:cNvPr id="25658" name="Line 25"/>
            <p:cNvSpPr>
              <a:spLocks noChangeShapeType="1"/>
            </p:cNvSpPr>
            <p:nvPr/>
          </p:nvSpPr>
          <p:spPr bwMode="auto">
            <a:xfrm flipH="1">
              <a:off x="1241" y="2064"/>
              <a:ext cx="439" cy="469"/>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sp>
          <p:nvSpPr>
            <p:cNvPr id="25659" name="Text Box 48"/>
            <p:cNvSpPr txBox="1">
              <a:spLocks noChangeArrowheads="1"/>
            </p:cNvSpPr>
            <p:nvPr/>
          </p:nvSpPr>
          <p:spPr bwMode="auto">
            <a:xfrm>
              <a:off x="724" y="289"/>
              <a:ext cx="476" cy="231"/>
            </a:xfrm>
            <a:prstGeom prst="rect">
              <a:avLst/>
            </a:prstGeom>
            <a:noFill/>
            <a:ln w="9525">
              <a:noFill/>
              <a:miter lim="800000"/>
              <a:headEnd/>
              <a:tailEnd/>
            </a:ln>
          </p:spPr>
          <p:txBody>
            <a:bodyPr wrap="none">
              <a:prstTxWarp prst="textNoShape">
                <a:avLst/>
              </a:prstTxWarp>
              <a:spAutoFit/>
            </a:bodyPr>
            <a:lstStyle/>
            <a:p>
              <a:r>
                <a:rPr lang="en-US" sz="1800">
                  <a:ea typeface="Arial" pitchFamily="-123" charset="0"/>
                  <a:cs typeface="Arial" pitchFamily="-123" charset="0"/>
                </a:rPr>
                <a:t>fridge</a:t>
              </a:r>
            </a:p>
          </p:txBody>
        </p:sp>
      </p:grpSp>
      <p:sp>
        <p:nvSpPr>
          <p:cNvPr id="25602" name="Text Box 37"/>
          <p:cNvSpPr txBox="1">
            <a:spLocks noChangeArrowheads="1"/>
          </p:cNvSpPr>
          <p:nvPr/>
        </p:nvSpPr>
        <p:spPr bwMode="auto">
          <a:xfrm>
            <a:off x="3255963" y="52388"/>
            <a:ext cx="2487612" cy="579437"/>
          </a:xfrm>
          <a:prstGeom prst="rect">
            <a:avLst/>
          </a:prstGeom>
          <a:noFill/>
          <a:ln w="9525">
            <a:noFill/>
            <a:miter lim="800000"/>
            <a:headEnd/>
            <a:tailEnd/>
          </a:ln>
        </p:spPr>
        <p:txBody>
          <a:bodyPr wrap="none">
            <a:prstTxWarp prst="textNoShape">
              <a:avLst/>
            </a:prstTxWarp>
            <a:spAutoFit/>
          </a:bodyPr>
          <a:lstStyle/>
          <a:p>
            <a:pPr algn="ctr"/>
            <a:r>
              <a:rPr lang="en-US" sz="3200">
                <a:ea typeface="Arial" pitchFamily="-123" charset="0"/>
                <a:cs typeface="Arial" pitchFamily="-123" charset="0"/>
              </a:rPr>
              <a:t>MFM Design</a:t>
            </a:r>
          </a:p>
        </p:txBody>
      </p:sp>
      <p:sp>
        <p:nvSpPr>
          <p:cNvPr id="25603" name="Rectangle 38"/>
          <p:cNvSpPr>
            <a:spLocks noChangeArrowheads="1"/>
          </p:cNvSpPr>
          <p:nvPr/>
        </p:nvSpPr>
        <p:spPr bwMode="auto">
          <a:xfrm>
            <a:off x="4471988" y="6553200"/>
            <a:ext cx="4186237" cy="304800"/>
          </a:xfrm>
          <a:prstGeom prst="rect">
            <a:avLst/>
          </a:prstGeom>
          <a:noFill/>
          <a:ln w="9525">
            <a:noFill/>
            <a:miter lim="800000"/>
            <a:headEnd/>
            <a:tailEnd/>
          </a:ln>
        </p:spPr>
        <p:txBody>
          <a:bodyPr wrap="none">
            <a:prstTxWarp prst="textNoShape">
              <a:avLst/>
            </a:prstTxWarp>
            <a:spAutoFit/>
          </a:bodyPr>
          <a:lstStyle/>
          <a:p>
            <a:r>
              <a:rPr lang="en-US" sz="1400" i="1">
                <a:solidFill>
                  <a:schemeClr val="tx2"/>
                </a:solidFill>
                <a:ea typeface="Arial" pitchFamily="-123" charset="0"/>
                <a:cs typeface="Arial" pitchFamily="-123" charset="0"/>
              </a:rPr>
              <a:t>Based on the design by Dan Rugar (IBM Almaden)</a:t>
            </a:r>
          </a:p>
        </p:txBody>
      </p:sp>
      <p:grpSp>
        <p:nvGrpSpPr>
          <p:cNvPr id="3" name="Group 58"/>
          <p:cNvGrpSpPr>
            <a:grpSpLocks/>
          </p:cNvGrpSpPr>
          <p:nvPr/>
        </p:nvGrpSpPr>
        <p:grpSpPr bwMode="auto">
          <a:xfrm>
            <a:off x="976313" y="685800"/>
            <a:ext cx="7500937" cy="3581400"/>
            <a:chOff x="928" y="432"/>
            <a:chExt cx="4725" cy="2256"/>
          </a:xfrm>
        </p:grpSpPr>
        <p:grpSp>
          <p:nvGrpSpPr>
            <p:cNvPr id="25635" name="Group 52"/>
            <p:cNvGrpSpPr>
              <a:grpSpLocks/>
            </p:cNvGrpSpPr>
            <p:nvPr/>
          </p:nvGrpSpPr>
          <p:grpSpPr bwMode="auto">
            <a:xfrm>
              <a:off x="3072" y="432"/>
              <a:ext cx="2581" cy="2248"/>
              <a:chOff x="3072" y="528"/>
              <a:chExt cx="2581" cy="2248"/>
            </a:xfrm>
          </p:grpSpPr>
          <p:sp>
            <p:nvSpPr>
              <p:cNvPr id="25640" name="Text Box 27"/>
              <p:cNvSpPr txBox="1">
                <a:spLocks noChangeArrowheads="1"/>
              </p:cNvSpPr>
              <p:nvPr/>
            </p:nvSpPr>
            <p:spPr bwMode="auto">
              <a:xfrm>
                <a:off x="3216" y="528"/>
                <a:ext cx="1213" cy="231"/>
              </a:xfrm>
              <a:prstGeom prst="rect">
                <a:avLst/>
              </a:prstGeom>
              <a:noFill/>
              <a:ln w="9525">
                <a:noFill/>
                <a:miter lim="800000"/>
                <a:headEnd/>
                <a:tailEnd/>
              </a:ln>
            </p:spPr>
            <p:txBody>
              <a:bodyPr wrap="none">
                <a:prstTxWarp prst="textNoShape">
                  <a:avLst/>
                </a:prstTxWarp>
                <a:spAutoFit/>
              </a:bodyPr>
              <a:lstStyle/>
              <a:p>
                <a:r>
                  <a:rPr lang="en-US" sz="1800">
                    <a:ea typeface="Arial" pitchFamily="-123" charset="0"/>
                    <a:cs typeface="Arial" pitchFamily="-123" charset="0"/>
                  </a:rPr>
                  <a:t>microscope head</a:t>
                </a:r>
              </a:p>
            </p:txBody>
          </p:sp>
          <p:pic>
            <p:nvPicPr>
              <p:cNvPr id="25641" name="Picture 28" descr="MFM head 2"/>
              <p:cNvPicPr>
                <a:picLocks noChangeAspect="1" noChangeArrowheads="1"/>
              </p:cNvPicPr>
              <p:nvPr/>
            </p:nvPicPr>
            <p:blipFill>
              <a:blip r:embed="rId4"/>
              <a:srcRect/>
              <a:stretch>
                <a:fillRect/>
              </a:stretch>
            </p:blipFill>
            <p:spPr bwMode="auto">
              <a:xfrm>
                <a:off x="3072" y="752"/>
                <a:ext cx="1518" cy="2024"/>
              </a:xfrm>
              <a:prstGeom prst="rect">
                <a:avLst/>
              </a:prstGeom>
              <a:noFill/>
              <a:ln w="9525">
                <a:noFill/>
                <a:miter lim="800000"/>
                <a:headEnd/>
                <a:tailEnd/>
              </a:ln>
            </p:spPr>
          </p:pic>
          <p:sp>
            <p:nvSpPr>
              <p:cNvPr id="25642" name="Text Box 29"/>
              <p:cNvSpPr txBox="1">
                <a:spLocks noChangeAspect="1" noChangeArrowheads="1"/>
              </p:cNvSpPr>
              <p:nvPr/>
            </p:nvSpPr>
            <p:spPr bwMode="auto">
              <a:xfrm>
                <a:off x="4597" y="2339"/>
                <a:ext cx="1056" cy="192"/>
              </a:xfrm>
              <a:prstGeom prst="rect">
                <a:avLst/>
              </a:prstGeom>
              <a:noFill/>
              <a:ln w="9525">
                <a:noFill/>
                <a:miter lim="800000"/>
                <a:headEnd/>
                <a:tailEnd/>
              </a:ln>
            </p:spPr>
            <p:txBody>
              <a:bodyPr wrap="none">
                <a:prstTxWarp prst="textNoShape">
                  <a:avLst/>
                </a:prstTxWarp>
                <a:spAutoFit/>
              </a:bodyPr>
              <a:lstStyle/>
              <a:p>
                <a:r>
                  <a:rPr lang="en-US" sz="1400">
                    <a:ea typeface="Arial" pitchFamily="-123" charset="0"/>
                    <a:cs typeface="Arial" pitchFamily="-123" charset="0"/>
                  </a:rPr>
                  <a:t>optical fiber aligner</a:t>
                </a:r>
              </a:p>
            </p:txBody>
          </p:sp>
          <p:sp>
            <p:nvSpPr>
              <p:cNvPr id="25643" name="Text Box 30"/>
              <p:cNvSpPr txBox="1">
                <a:spLocks noChangeAspect="1" noChangeArrowheads="1"/>
              </p:cNvSpPr>
              <p:nvPr/>
            </p:nvSpPr>
            <p:spPr bwMode="auto">
              <a:xfrm>
                <a:off x="4580" y="2087"/>
                <a:ext cx="819" cy="192"/>
              </a:xfrm>
              <a:prstGeom prst="rect">
                <a:avLst/>
              </a:prstGeom>
              <a:noFill/>
              <a:ln w="9525">
                <a:noFill/>
                <a:miter lim="800000"/>
                <a:headEnd/>
                <a:tailEnd/>
              </a:ln>
            </p:spPr>
            <p:txBody>
              <a:bodyPr wrap="none">
                <a:prstTxWarp prst="textNoShape">
                  <a:avLst/>
                </a:prstTxWarp>
                <a:spAutoFit/>
              </a:bodyPr>
              <a:lstStyle/>
              <a:p>
                <a:r>
                  <a:rPr lang="en-US" sz="1400">
                    <a:ea typeface="Arial" pitchFamily="-123" charset="0"/>
                    <a:cs typeface="Arial" pitchFamily="-123" charset="0"/>
                  </a:rPr>
                  <a:t>sample mount</a:t>
                </a:r>
              </a:p>
            </p:txBody>
          </p:sp>
          <p:sp>
            <p:nvSpPr>
              <p:cNvPr id="25644" name="Line 31"/>
              <p:cNvSpPr>
                <a:spLocks noChangeShapeType="1"/>
              </p:cNvSpPr>
              <p:nvPr/>
            </p:nvSpPr>
            <p:spPr bwMode="auto">
              <a:xfrm flipH="1">
                <a:off x="3796" y="1109"/>
                <a:ext cx="844" cy="161"/>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sp>
            <p:nvSpPr>
              <p:cNvPr id="25645" name="Text Box 32"/>
              <p:cNvSpPr txBox="1">
                <a:spLocks noChangeArrowheads="1"/>
              </p:cNvSpPr>
              <p:nvPr/>
            </p:nvSpPr>
            <p:spPr bwMode="auto">
              <a:xfrm>
                <a:off x="4611" y="906"/>
                <a:ext cx="952" cy="460"/>
              </a:xfrm>
              <a:prstGeom prst="rect">
                <a:avLst/>
              </a:prstGeom>
              <a:noFill/>
              <a:ln w="9525">
                <a:noFill/>
                <a:miter lim="800000"/>
                <a:headEnd/>
                <a:tailEnd/>
              </a:ln>
            </p:spPr>
            <p:txBody>
              <a:bodyPr>
                <a:prstTxWarp prst="textNoShape">
                  <a:avLst/>
                </a:prstTxWarp>
                <a:spAutoFit/>
              </a:bodyPr>
              <a:lstStyle/>
              <a:p>
                <a:r>
                  <a:rPr lang="en-US" sz="1400">
                    <a:ea typeface="Times New Roman" pitchFamily="-123" charset="0"/>
                    <a:cs typeface="Times New Roman" pitchFamily="-123" charset="0"/>
                  </a:rPr>
                  <a:t>piezoelectric scan tube, on spring mount</a:t>
                </a:r>
              </a:p>
            </p:txBody>
          </p:sp>
          <p:sp>
            <p:nvSpPr>
              <p:cNvPr id="25646" name="Line 33"/>
              <p:cNvSpPr>
                <a:spLocks noChangeShapeType="1"/>
              </p:cNvSpPr>
              <p:nvPr/>
            </p:nvSpPr>
            <p:spPr bwMode="auto">
              <a:xfrm flipH="1" flipV="1">
                <a:off x="3765" y="1931"/>
                <a:ext cx="854" cy="248"/>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sp>
            <p:nvSpPr>
              <p:cNvPr id="25647" name="Line 34"/>
              <p:cNvSpPr>
                <a:spLocks noChangeShapeType="1"/>
              </p:cNvSpPr>
              <p:nvPr/>
            </p:nvSpPr>
            <p:spPr bwMode="auto">
              <a:xfrm flipH="1" flipV="1">
                <a:off x="3775" y="2255"/>
                <a:ext cx="854" cy="192"/>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sp>
            <p:nvSpPr>
              <p:cNvPr id="25648" name="Text Box 35"/>
              <p:cNvSpPr txBox="1">
                <a:spLocks noChangeArrowheads="1"/>
              </p:cNvSpPr>
              <p:nvPr/>
            </p:nvSpPr>
            <p:spPr bwMode="auto">
              <a:xfrm>
                <a:off x="4616" y="1511"/>
                <a:ext cx="1030" cy="460"/>
              </a:xfrm>
              <a:prstGeom prst="rect">
                <a:avLst/>
              </a:prstGeom>
              <a:noFill/>
              <a:ln w="9525">
                <a:noFill/>
                <a:miter lim="800000"/>
                <a:headEnd/>
                <a:tailEnd/>
              </a:ln>
            </p:spPr>
            <p:txBody>
              <a:bodyPr>
                <a:prstTxWarp prst="textNoShape">
                  <a:avLst/>
                </a:prstTxWarp>
                <a:spAutoFit/>
              </a:bodyPr>
              <a:lstStyle/>
              <a:p>
                <a:r>
                  <a:rPr lang="en-US" sz="1400">
                    <a:ea typeface="Times New Roman" pitchFamily="-123" charset="0"/>
                    <a:cs typeface="Times New Roman" pitchFamily="-123" charset="0"/>
                  </a:rPr>
                  <a:t>screws to approach tip to sample</a:t>
                </a:r>
              </a:p>
            </p:txBody>
          </p:sp>
          <p:sp>
            <p:nvSpPr>
              <p:cNvPr id="25649" name="Line 36"/>
              <p:cNvSpPr>
                <a:spLocks noChangeShapeType="1"/>
              </p:cNvSpPr>
              <p:nvPr/>
            </p:nvSpPr>
            <p:spPr bwMode="auto">
              <a:xfrm flipH="1" flipV="1">
                <a:off x="3881" y="1381"/>
                <a:ext cx="753" cy="283"/>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grpSp>
        <p:grpSp>
          <p:nvGrpSpPr>
            <p:cNvPr id="25636" name="Group 57"/>
            <p:cNvGrpSpPr>
              <a:grpSpLocks/>
            </p:cNvGrpSpPr>
            <p:nvPr/>
          </p:nvGrpSpPr>
          <p:grpSpPr bwMode="auto">
            <a:xfrm>
              <a:off x="928" y="672"/>
              <a:ext cx="2144" cy="2016"/>
              <a:chOff x="928" y="672"/>
              <a:chExt cx="2144" cy="2016"/>
            </a:xfrm>
          </p:grpSpPr>
          <p:sp>
            <p:nvSpPr>
              <p:cNvPr id="25637" name="Oval 47"/>
              <p:cNvSpPr>
                <a:spLocks noChangeArrowheads="1"/>
              </p:cNvSpPr>
              <p:nvPr/>
            </p:nvSpPr>
            <p:spPr bwMode="auto">
              <a:xfrm>
                <a:off x="928" y="2224"/>
                <a:ext cx="144" cy="240"/>
              </a:xfrm>
              <a:prstGeom prst="ellipse">
                <a:avLst/>
              </a:prstGeom>
              <a:noFill/>
              <a:ln w="28575">
                <a:solidFill>
                  <a:srgbClr val="FF0000"/>
                </a:solidFill>
                <a:round/>
                <a:headEnd/>
                <a:tailEnd/>
              </a:ln>
            </p:spPr>
            <p:txBody>
              <a:bodyPr wrap="none" anchor="ctr">
                <a:prstTxWarp prst="textNoShape">
                  <a:avLst/>
                </a:prstTxWarp>
              </a:bodyPr>
              <a:lstStyle/>
              <a:p>
                <a:endParaRPr lang="en-US">
                  <a:ea typeface="Arial" pitchFamily="-123" charset="0"/>
                  <a:cs typeface="Arial" pitchFamily="-123" charset="0"/>
                </a:endParaRPr>
              </a:p>
            </p:txBody>
          </p:sp>
          <p:sp>
            <p:nvSpPr>
              <p:cNvPr id="25638" name="Line 53"/>
              <p:cNvSpPr>
                <a:spLocks noChangeShapeType="1"/>
              </p:cNvSpPr>
              <p:nvPr/>
            </p:nvSpPr>
            <p:spPr bwMode="auto">
              <a:xfrm>
                <a:off x="1008" y="2448"/>
                <a:ext cx="2064" cy="240"/>
              </a:xfrm>
              <a:prstGeom prst="line">
                <a:avLst/>
              </a:prstGeom>
              <a:noFill/>
              <a:ln w="28575">
                <a:solidFill>
                  <a:srgbClr val="FF0000"/>
                </a:solidFill>
                <a:round/>
                <a:headEnd/>
                <a:tailEnd/>
              </a:ln>
            </p:spPr>
            <p:txBody>
              <a:bodyPr>
                <a:prstTxWarp prst="textNoShape">
                  <a:avLst/>
                </a:prstTxWarp>
              </a:bodyPr>
              <a:lstStyle/>
              <a:p>
                <a:endParaRPr lang="en-US"/>
              </a:p>
            </p:txBody>
          </p:sp>
          <p:sp>
            <p:nvSpPr>
              <p:cNvPr id="25639" name="Line 54"/>
              <p:cNvSpPr>
                <a:spLocks noChangeShapeType="1"/>
              </p:cNvSpPr>
              <p:nvPr/>
            </p:nvSpPr>
            <p:spPr bwMode="auto">
              <a:xfrm flipV="1">
                <a:off x="1008" y="672"/>
                <a:ext cx="2064" cy="1536"/>
              </a:xfrm>
              <a:prstGeom prst="line">
                <a:avLst/>
              </a:prstGeom>
              <a:noFill/>
              <a:ln w="28575">
                <a:solidFill>
                  <a:srgbClr val="FF0000"/>
                </a:solidFill>
                <a:round/>
                <a:headEnd/>
                <a:tailEnd/>
              </a:ln>
            </p:spPr>
            <p:txBody>
              <a:bodyPr>
                <a:prstTxWarp prst="textNoShape">
                  <a:avLst/>
                </a:prstTxWarp>
              </a:bodyPr>
              <a:lstStyle/>
              <a:p>
                <a:endParaRPr lang="en-US"/>
              </a:p>
            </p:txBody>
          </p:sp>
        </p:grpSp>
      </p:grpSp>
      <p:grpSp>
        <p:nvGrpSpPr>
          <p:cNvPr id="6" name="Group 63"/>
          <p:cNvGrpSpPr>
            <a:grpSpLocks/>
          </p:cNvGrpSpPr>
          <p:nvPr/>
        </p:nvGrpSpPr>
        <p:grpSpPr bwMode="auto">
          <a:xfrm>
            <a:off x="3884613" y="2578100"/>
            <a:ext cx="4762500" cy="3833813"/>
            <a:chOff x="2760" y="1624"/>
            <a:chExt cx="3000" cy="2415"/>
          </a:xfrm>
        </p:grpSpPr>
        <p:grpSp>
          <p:nvGrpSpPr>
            <p:cNvPr id="25619" name="Group 55"/>
            <p:cNvGrpSpPr>
              <a:grpSpLocks/>
            </p:cNvGrpSpPr>
            <p:nvPr/>
          </p:nvGrpSpPr>
          <p:grpSpPr bwMode="auto">
            <a:xfrm>
              <a:off x="2760" y="2736"/>
              <a:ext cx="3000" cy="1303"/>
              <a:chOff x="240" y="2832"/>
              <a:chExt cx="3000" cy="1303"/>
            </a:xfrm>
          </p:grpSpPr>
          <p:sp>
            <p:nvSpPr>
              <p:cNvPr id="25624" name="Line 4"/>
              <p:cNvSpPr>
                <a:spLocks noChangeAspect="1" noChangeShapeType="1"/>
              </p:cNvSpPr>
              <p:nvPr/>
            </p:nvSpPr>
            <p:spPr bwMode="auto">
              <a:xfrm flipV="1">
                <a:off x="1609" y="3295"/>
                <a:ext cx="583" cy="41"/>
              </a:xfrm>
              <a:prstGeom prst="line">
                <a:avLst/>
              </a:prstGeom>
              <a:noFill/>
              <a:ln w="9525">
                <a:solidFill>
                  <a:schemeClr val="bg1"/>
                </a:solidFill>
                <a:round/>
                <a:headEnd/>
                <a:tailEnd type="triangle" w="med" len="med"/>
              </a:ln>
            </p:spPr>
            <p:txBody>
              <a:bodyPr>
                <a:prstTxWarp prst="textNoShape">
                  <a:avLst/>
                </a:prstTxWarp>
              </a:bodyPr>
              <a:lstStyle/>
              <a:p>
                <a:endParaRPr lang="en-US"/>
              </a:p>
            </p:txBody>
          </p:sp>
          <p:sp>
            <p:nvSpPr>
              <p:cNvPr id="25625" name="Line 5"/>
              <p:cNvSpPr>
                <a:spLocks noChangeAspect="1" noChangeShapeType="1"/>
              </p:cNvSpPr>
              <p:nvPr/>
            </p:nvSpPr>
            <p:spPr bwMode="auto">
              <a:xfrm flipH="1">
                <a:off x="1618" y="3323"/>
                <a:ext cx="208" cy="14"/>
              </a:xfrm>
              <a:prstGeom prst="line">
                <a:avLst/>
              </a:prstGeom>
              <a:noFill/>
              <a:ln w="9525">
                <a:solidFill>
                  <a:schemeClr val="tx1"/>
                </a:solidFill>
                <a:round/>
                <a:headEnd/>
                <a:tailEnd/>
              </a:ln>
            </p:spPr>
            <p:txBody>
              <a:bodyPr>
                <a:prstTxWarp prst="textNoShape">
                  <a:avLst/>
                </a:prstTxWarp>
              </a:bodyPr>
              <a:lstStyle/>
              <a:p>
                <a:endParaRPr lang="en-US"/>
              </a:p>
            </p:txBody>
          </p:sp>
          <p:pic>
            <p:nvPicPr>
              <p:cNvPr id="25626" name="Picture 6" descr="cantilever1 copy"/>
              <p:cNvPicPr>
                <a:picLocks noChangeAspect="1" noChangeArrowheads="1"/>
              </p:cNvPicPr>
              <p:nvPr/>
            </p:nvPicPr>
            <p:blipFill>
              <a:blip r:embed="rId5"/>
              <a:srcRect/>
              <a:stretch>
                <a:fillRect/>
              </a:stretch>
            </p:blipFill>
            <p:spPr bwMode="auto">
              <a:xfrm>
                <a:off x="971" y="3024"/>
                <a:ext cx="1481" cy="1111"/>
              </a:xfrm>
              <a:prstGeom prst="rect">
                <a:avLst/>
              </a:prstGeom>
              <a:noFill/>
              <a:ln w="9525">
                <a:noFill/>
                <a:miter lim="800000"/>
                <a:headEnd/>
                <a:tailEnd/>
              </a:ln>
            </p:spPr>
          </p:pic>
          <p:sp>
            <p:nvSpPr>
              <p:cNvPr id="25627" name="Text Box 7"/>
              <p:cNvSpPr txBox="1">
                <a:spLocks noChangeArrowheads="1"/>
              </p:cNvSpPr>
              <p:nvPr/>
            </p:nvSpPr>
            <p:spPr bwMode="auto">
              <a:xfrm>
                <a:off x="240" y="3365"/>
                <a:ext cx="689" cy="192"/>
              </a:xfrm>
              <a:prstGeom prst="rect">
                <a:avLst/>
              </a:prstGeom>
              <a:noFill/>
              <a:ln w="9525">
                <a:noFill/>
                <a:miter lim="800000"/>
                <a:headEnd/>
                <a:tailEnd/>
              </a:ln>
            </p:spPr>
            <p:txBody>
              <a:bodyPr wrap="none">
                <a:prstTxWarp prst="textNoShape">
                  <a:avLst/>
                </a:prstTxWarp>
                <a:spAutoFit/>
              </a:bodyPr>
              <a:lstStyle/>
              <a:p>
                <a:r>
                  <a:rPr lang="en-US" sz="1400">
                    <a:ea typeface="Times New Roman" pitchFamily="-123" charset="0"/>
                    <a:cs typeface="Times New Roman" pitchFamily="-123" charset="0"/>
                  </a:rPr>
                  <a:t>optical fiber</a:t>
                </a:r>
              </a:p>
            </p:txBody>
          </p:sp>
          <p:sp>
            <p:nvSpPr>
              <p:cNvPr id="25628" name="Text Box 9"/>
              <p:cNvSpPr txBox="1">
                <a:spLocks noChangeArrowheads="1"/>
              </p:cNvSpPr>
              <p:nvPr/>
            </p:nvSpPr>
            <p:spPr bwMode="auto">
              <a:xfrm>
                <a:off x="331" y="3053"/>
                <a:ext cx="595" cy="192"/>
              </a:xfrm>
              <a:prstGeom prst="rect">
                <a:avLst/>
              </a:prstGeom>
              <a:noFill/>
              <a:ln w="9525">
                <a:noFill/>
                <a:miter lim="800000"/>
                <a:headEnd/>
                <a:tailEnd/>
              </a:ln>
            </p:spPr>
            <p:txBody>
              <a:bodyPr wrap="none">
                <a:prstTxWarp prst="textNoShape">
                  <a:avLst/>
                </a:prstTxWarp>
                <a:spAutoFit/>
              </a:bodyPr>
              <a:lstStyle/>
              <a:p>
                <a:r>
                  <a:rPr lang="en-US" sz="1400">
                    <a:ea typeface="Times New Roman" pitchFamily="-123" charset="0"/>
                    <a:cs typeface="Times New Roman" pitchFamily="-123" charset="0"/>
                  </a:rPr>
                  <a:t>cantilever</a:t>
                </a:r>
              </a:p>
            </p:txBody>
          </p:sp>
          <p:sp>
            <p:nvSpPr>
              <p:cNvPr id="25629" name="Text Box 10"/>
              <p:cNvSpPr txBox="1">
                <a:spLocks noChangeArrowheads="1"/>
              </p:cNvSpPr>
              <p:nvPr/>
            </p:nvSpPr>
            <p:spPr bwMode="auto">
              <a:xfrm>
                <a:off x="2453" y="3224"/>
                <a:ext cx="787" cy="460"/>
              </a:xfrm>
              <a:prstGeom prst="rect">
                <a:avLst/>
              </a:prstGeom>
              <a:noFill/>
              <a:ln w="9525">
                <a:noFill/>
                <a:miter lim="800000"/>
                <a:headEnd/>
                <a:tailEnd/>
              </a:ln>
            </p:spPr>
            <p:txBody>
              <a:bodyPr>
                <a:prstTxWarp prst="textNoShape">
                  <a:avLst/>
                </a:prstTxWarp>
                <a:spAutoFit/>
              </a:bodyPr>
              <a:lstStyle/>
              <a:p>
                <a:r>
                  <a:rPr lang="en-US" sz="1400">
                    <a:ea typeface="Times New Roman" pitchFamily="-123" charset="0"/>
                    <a:cs typeface="Times New Roman" pitchFamily="-123" charset="0"/>
                  </a:rPr>
                  <a:t>reflection in sample surface</a:t>
                </a:r>
              </a:p>
            </p:txBody>
          </p:sp>
          <p:sp>
            <p:nvSpPr>
              <p:cNvPr id="25630" name="Line 12"/>
              <p:cNvSpPr>
                <a:spLocks noChangeShapeType="1"/>
              </p:cNvSpPr>
              <p:nvPr/>
            </p:nvSpPr>
            <p:spPr bwMode="auto">
              <a:xfrm>
                <a:off x="914" y="3468"/>
                <a:ext cx="975" cy="96"/>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sp>
            <p:nvSpPr>
              <p:cNvPr id="25631" name="Line 13"/>
              <p:cNvSpPr>
                <a:spLocks noChangeShapeType="1"/>
              </p:cNvSpPr>
              <p:nvPr/>
            </p:nvSpPr>
            <p:spPr bwMode="auto">
              <a:xfrm>
                <a:off x="915" y="3154"/>
                <a:ext cx="903" cy="202"/>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sp>
            <p:nvSpPr>
              <p:cNvPr id="25632" name="Line 14"/>
              <p:cNvSpPr>
                <a:spLocks noChangeShapeType="1"/>
              </p:cNvSpPr>
              <p:nvPr/>
            </p:nvSpPr>
            <p:spPr bwMode="auto">
              <a:xfrm flipH="1" flipV="1">
                <a:off x="2011" y="3292"/>
                <a:ext cx="470" cy="86"/>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sp>
            <p:nvSpPr>
              <p:cNvPr id="25633" name="Line 15"/>
              <p:cNvSpPr>
                <a:spLocks noChangeShapeType="1"/>
              </p:cNvSpPr>
              <p:nvPr/>
            </p:nvSpPr>
            <p:spPr bwMode="auto">
              <a:xfrm flipH="1" flipV="1">
                <a:off x="2117" y="3191"/>
                <a:ext cx="106" cy="141"/>
              </a:xfrm>
              <a:prstGeom prst="line">
                <a:avLst/>
              </a:prstGeom>
              <a:noFill/>
              <a:ln w="19050">
                <a:solidFill>
                  <a:schemeClr val="tx1"/>
                </a:solidFill>
                <a:round/>
                <a:headEnd/>
                <a:tailEnd type="triangle" w="med" len="med"/>
              </a:ln>
            </p:spPr>
            <p:txBody>
              <a:bodyPr>
                <a:prstTxWarp prst="textNoShape">
                  <a:avLst/>
                </a:prstTxWarp>
              </a:bodyPr>
              <a:lstStyle/>
              <a:p>
                <a:endParaRPr lang="en-US"/>
              </a:p>
            </p:txBody>
          </p:sp>
          <p:sp>
            <p:nvSpPr>
              <p:cNvPr id="25634" name="Text Box 49"/>
              <p:cNvSpPr txBox="1">
                <a:spLocks noChangeArrowheads="1"/>
              </p:cNvSpPr>
              <p:nvPr/>
            </p:nvSpPr>
            <p:spPr bwMode="auto">
              <a:xfrm>
                <a:off x="1244" y="2832"/>
                <a:ext cx="1012" cy="231"/>
              </a:xfrm>
              <a:prstGeom prst="rect">
                <a:avLst/>
              </a:prstGeom>
              <a:noFill/>
              <a:ln w="9525">
                <a:noFill/>
                <a:miter lim="800000"/>
                <a:headEnd/>
                <a:tailEnd/>
              </a:ln>
            </p:spPr>
            <p:txBody>
              <a:bodyPr wrap="none">
                <a:prstTxWarp prst="textNoShape">
                  <a:avLst/>
                </a:prstTxWarp>
                <a:spAutoFit/>
              </a:bodyPr>
              <a:lstStyle/>
              <a:p>
                <a:r>
                  <a:rPr lang="en-US" sz="1800">
                    <a:ea typeface="Arial" pitchFamily="-123" charset="0"/>
                    <a:cs typeface="Arial" pitchFamily="-123" charset="0"/>
                  </a:rPr>
                  <a:t>interferometer</a:t>
                </a:r>
              </a:p>
            </p:txBody>
          </p:sp>
        </p:grpSp>
        <p:grpSp>
          <p:nvGrpSpPr>
            <p:cNvPr id="25620" name="Group 62"/>
            <p:cNvGrpSpPr>
              <a:grpSpLocks/>
            </p:cNvGrpSpPr>
            <p:nvPr/>
          </p:nvGrpSpPr>
          <p:grpSpPr bwMode="auto">
            <a:xfrm>
              <a:off x="3488" y="1624"/>
              <a:ext cx="1464" cy="1304"/>
              <a:chOff x="3488" y="1624"/>
              <a:chExt cx="1464" cy="1304"/>
            </a:xfrm>
          </p:grpSpPr>
          <p:sp>
            <p:nvSpPr>
              <p:cNvPr id="25621" name="Oval 59"/>
              <p:cNvSpPr>
                <a:spLocks noChangeArrowheads="1"/>
              </p:cNvSpPr>
              <p:nvPr/>
            </p:nvSpPr>
            <p:spPr bwMode="auto">
              <a:xfrm>
                <a:off x="3632" y="1624"/>
                <a:ext cx="192" cy="240"/>
              </a:xfrm>
              <a:prstGeom prst="ellipse">
                <a:avLst/>
              </a:prstGeom>
              <a:noFill/>
              <a:ln w="28575">
                <a:solidFill>
                  <a:srgbClr val="FF0000"/>
                </a:solidFill>
                <a:round/>
                <a:headEnd/>
                <a:tailEnd/>
              </a:ln>
            </p:spPr>
            <p:txBody>
              <a:bodyPr wrap="none" anchor="ctr">
                <a:prstTxWarp prst="textNoShape">
                  <a:avLst/>
                </a:prstTxWarp>
              </a:bodyPr>
              <a:lstStyle/>
              <a:p>
                <a:endParaRPr lang="en-US">
                  <a:ea typeface="Arial" pitchFamily="-123" charset="0"/>
                  <a:cs typeface="Arial" pitchFamily="-123" charset="0"/>
                </a:endParaRPr>
              </a:p>
            </p:txBody>
          </p:sp>
          <p:sp>
            <p:nvSpPr>
              <p:cNvPr id="25622" name="Line 60"/>
              <p:cNvSpPr>
                <a:spLocks noChangeShapeType="1"/>
              </p:cNvSpPr>
              <p:nvPr/>
            </p:nvSpPr>
            <p:spPr bwMode="auto">
              <a:xfrm flipH="1">
                <a:off x="3488" y="1728"/>
                <a:ext cx="144" cy="1200"/>
              </a:xfrm>
              <a:prstGeom prst="line">
                <a:avLst/>
              </a:prstGeom>
              <a:noFill/>
              <a:ln w="28575">
                <a:solidFill>
                  <a:srgbClr val="FF0000"/>
                </a:solidFill>
                <a:round/>
                <a:headEnd/>
                <a:tailEnd/>
              </a:ln>
            </p:spPr>
            <p:txBody>
              <a:bodyPr>
                <a:prstTxWarp prst="textNoShape">
                  <a:avLst/>
                </a:prstTxWarp>
              </a:bodyPr>
              <a:lstStyle/>
              <a:p>
                <a:endParaRPr lang="en-US"/>
              </a:p>
            </p:txBody>
          </p:sp>
          <p:sp>
            <p:nvSpPr>
              <p:cNvPr id="25623" name="Line 61"/>
              <p:cNvSpPr>
                <a:spLocks noChangeShapeType="1"/>
              </p:cNvSpPr>
              <p:nvPr/>
            </p:nvSpPr>
            <p:spPr bwMode="auto">
              <a:xfrm>
                <a:off x="3800" y="1680"/>
                <a:ext cx="1152" cy="1248"/>
              </a:xfrm>
              <a:prstGeom prst="line">
                <a:avLst/>
              </a:prstGeom>
              <a:noFill/>
              <a:ln w="28575">
                <a:solidFill>
                  <a:srgbClr val="FF0000"/>
                </a:solidFill>
                <a:round/>
                <a:headEnd/>
                <a:tailEnd/>
              </a:ln>
            </p:spPr>
            <p:txBody>
              <a:bodyPr>
                <a:prstTxWarp prst="textNoShape">
                  <a:avLst/>
                </a:prstTxWarp>
              </a:bodyPr>
              <a:lstStyle/>
              <a:p>
                <a:endParaRPr lang="en-US"/>
              </a:p>
            </p:txBody>
          </p:sp>
        </p:grpSp>
      </p:grpSp>
      <p:grpSp>
        <p:nvGrpSpPr>
          <p:cNvPr id="9" name="Group 68"/>
          <p:cNvGrpSpPr>
            <a:grpSpLocks/>
          </p:cNvGrpSpPr>
          <p:nvPr/>
        </p:nvGrpSpPr>
        <p:grpSpPr bwMode="auto">
          <a:xfrm>
            <a:off x="1103313" y="4495800"/>
            <a:ext cx="5626100" cy="2168525"/>
            <a:chOff x="1008" y="2832"/>
            <a:chExt cx="3544" cy="1366"/>
          </a:xfrm>
        </p:grpSpPr>
        <p:grpSp>
          <p:nvGrpSpPr>
            <p:cNvPr id="25609" name="Group 56"/>
            <p:cNvGrpSpPr>
              <a:grpSpLocks/>
            </p:cNvGrpSpPr>
            <p:nvPr/>
          </p:nvGrpSpPr>
          <p:grpSpPr bwMode="auto">
            <a:xfrm>
              <a:off x="1008" y="2832"/>
              <a:ext cx="1354" cy="1366"/>
              <a:chOff x="3840" y="2889"/>
              <a:chExt cx="1354" cy="1366"/>
            </a:xfrm>
          </p:grpSpPr>
          <p:pic>
            <p:nvPicPr>
              <p:cNvPr id="25614" name="Picture 40" descr="cantilever"/>
              <p:cNvPicPr>
                <a:picLocks noChangeAspect="1" noChangeArrowheads="1"/>
              </p:cNvPicPr>
              <p:nvPr/>
            </p:nvPicPr>
            <p:blipFill>
              <a:blip r:embed="rId6"/>
              <a:srcRect/>
              <a:stretch>
                <a:fillRect/>
              </a:stretch>
            </p:blipFill>
            <p:spPr bwMode="auto">
              <a:xfrm flipH="1">
                <a:off x="3840" y="3072"/>
                <a:ext cx="1354" cy="1183"/>
              </a:xfrm>
              <a:prstGeom prst="rect">
                <a:avLst/>
              </a:prstGeom>
              <a:noFill/>
              <a:ln w="9525">
                <a:noFill/>
                <a:miter lim="800000"/>
                <a:headEnd/>
                <a:tailEnd/>
              </a:ln>
            </p:spPr>
          </p:pic>
          <p:grpSp>
            <p:nvGrpSpPr>
              <p:cNvPr id="25615" name="Group 44"/>
              <p:cNvGrpSpPr>
                <a:grpSpLocks/>
              </p:cNvGrpSpPr>
              <p:nvPr/>
            </p:nvGrpSpPr>
            <p:grpSpPr bwMode="auto">
              <a:xfrm>
                <a:off x="4374" y="4045"/>
                <a:ext cx="394" cy="192"/>
                <a:chOff x="4374" y="4045"/>
                <a:chExt cx="394" cy="192"/>
              </a:xfrm>
            </p:grpSpPr>
            <p:sp>
              <p:nvSpPr>
                <p:cNvPr id="25617" name="Line 42"/>
                <p:cNvSpPr>
                  <a:spLocks noChangeShapeType="1"/>
                </p:cNvSpPr>
                <p:nvPr/>
              </p:nvSpPr>
              <p:spPr bwMode="auto">
                <a:xfrm>
                  <a:off x="4512" y="4224"/>
                  <a:ext cx="167" cy="0"/>
                </a:xfrm>
                <a:prstGeom prst="line">
                  <a:avLst/>
                </a:prstGeom>
                <a:noFill/>
                <a:ln w="19050">
                  <a:solidFill>
                    <a:schemeClr val="bg1"/>
                  </a:solidFill>
                  <a:round/>
                  <a:headEnd/>
                  <a:tailEnd/>
                </a:ln>
              </p:spPr>
              <p:txBody>
                <a:bodyPr>
                  <a:prstTxWarp prst="textNoShape">
                    <a:avLst/>
                  </a:prstTxWarp>
                </a:bodyPr>
                <a:lstStyle/>
                <a:p>
                  <a:endParaRPr lang="en-US"/>
                </a:p>
              </p:txBody>
            </p:sp>
            <p:sp>
              <p:nvSpPr>
                <p:cNvPr id="25618" name="Text Box 43"/>
                <p:cNvSpPr txBox="1">
                  <a:spLocks noChangeArrowheads="1"/>
                </p:cNvSpPr>
                <p:nvPr/>
              </p:nvSpPr>
              <p:spPr bwMode="auto">
                <a:xfrm>
                  <a:off x="4374" y="4045"/>
                  <a:ext cx="394" cy="192"/>
                </a:xfrm>
                <a:prstGeom prst="rect">
                  <a:avLst/>
                </a:prstGeom>
                <a:noFill/>
                <a:ln w="9525">
                  <a:noFill/>
                  <a:miter lim="800000"/>
                  <a:headEnd/>
                  <a:tailEnd/>
                </a:ln>
              </p:spPr>
              <p:txBody>
                <a:bodyPr wrap="none">
                  <a:prstTxWarp prst="textNoShape">
                    <a:avLst/>
                  </a:prstTxWarp>
                  <a:spAutoFit/>
                </a:bodyPr>
                <a:lstStyle/>
                <a:p>
                  <a:r>
                    <a:rPr lang="en-US" sz="1200">
                      <a:solidFill>
                        <a:schemeClr val="bg1"/>
                      </a:solidFill>
                      <a:ea typeface="Arial" pitchFamily="-123" charset="0"/>
                      <a:cs typeface="Arial" pitchFamily="-123" charset="0"/>
                    </a:rPr>
                    <a:t>50 </a:t>
                  </a:r>
                  <a:r>
                    <a:rPr lang="en-US" sz="1400">
                      <a:solidFill>
                        <a:schemeClr val="bg1"/>
                      </a:solidFill>
                      <a:latin typeface="Symbol" pitchFamily="-123" charset="2"/>
                      <a:ea typeface="Arial" pitchFamily="-123" charset="0"/>
                      <a:cs typeface="Arial" pitchFamily="-123" charset="0"/>
                    </a:rPr>
                    <a:t>m</a:t>
                  </a:r>
                  <a:r>
                    <a:rPr lang="en-US" sz="1200">
                      <a:solidFill>
                        <a:schemeClr val="bg1"/>
                      </a:solidFill>
                      <a:ea typeface="Arial" pitchFamily="-123" charset="0"/>
                      <a:cs typeface="Arial" pitchFamily="-123" charset="0"/>
                    </a:rPr>
                    <a:t>m</a:t>
                  </a:r>
                </a:p>
              </p:txBody>
            </p:sp>
          </p:grpSp>
          <p:sp>
            <p:nvSpPr>
              <p:cNvPr id="25616" name="Text Box 50"/>
              <p:cNvSpPr txBox="1">
                <a:spLocks noChangeArrowheads="1"/>
              </p:cNvSpPr>
              <p:nvPr/>
            </p:nvSpPr>
            <p:spPr bwMode="auto">
              <a:xfrm>
                <a:off x="4128" y="2889"/>
                <a:ext cx="732" cy="231"/>
              </a:xfrm>
              <a:prstGeom prst="rect">
                <a:avLst/>
              </a:prstGeom>
              <a:noFill/>
              <a:ln w="9525">
                <a:noFill/>
                <a:miter lim="800000"/>
                <a:headEnd/>
                <a:tailEnd/>
              </a:ln>
            </p:spPr>
            <p:txBody>
              <a:bodyPr wrap="none">
                <a:prstTxWarp prst="textNoShape">
                  <a:avLst/>
                </a:prstTxWarp>
                <a:spAutoFit/>
              </a:bodyPr>
              <a:lstStyle/>
              <a:p>
                <a:r>
                  <a:rPr lang="en-US" sz="1800">
                    <a:ea typeface="Arial" pitchFamily="-123" charset="0"/>
                    <a:cs typeface="Arial" pitchFamily="-123" charset="0"/>
                  </a:rPr>
                  <a:t>cantilever</a:t>
                </a:r>
              </a:p>
            </p:txBody>
          </p:sp>
        </p:grpSp>
        <p:grpSp>
          <p:nvGrpSpPr>
            <p:cNvPr id="25610" name="Group 67"/>
            <p:cNvGrpSpPr>
              <a:grpSpLocks/>
            </p:cNvGrpSpPr>
            <p:nvPr/>
          </p:nvGrpSpPr>
          <p:grpSpPr bwMode="auto">
            <a:xfrm>
              <a:off x="2352" y="3024"/>
              <a:ext cx="2200" cy="1168"/>
              <a:chOff x="2352" y="3024"/>
              <a:chExt cx="2200" cy="1168"/>
            </a:xfrm>
          </p:grpSpPr>
          <p:sp>
            <p:nvSpPr>
              <p:cNvPr id="25611" name="Oval 64"/>
              <p:cNvSpPr>
                <a:spLocks noChangeArrowheads="1"/>
              </p:cNvSpPr>
              <p:nvPr/>
            </p:nvSpPr>
            <p:spPr bwMode="auto">
              <a:xfrm>
                <a:off x="4072" y="3200"/>
                <a:ext cx="480" cy="144"/>
              </a:xfrm>
              <a:prstGeom prst="ellipse">
                <a:avLst/>
              </a:prstGeom>
              <a:noFill/>
              <a:ln w="28575">
                <a:solidFill>
                  <a:srgbClr val="FF0000"/>
                </a:solidFill>
                <a:round/>
                <a:headEnd/>
                <a:tailEnd/>
              </a:ln>
            </p:spPr>
            <p:txBody>
              <a:bodyPr wrap="none" anchor="ctr">
                <a:prstTxWarp prst="textNoShape">
                  <a:avLst/>
                </a:prstTxWarp>
              </a:bodyPr>
              <a:lstStyle/>
              <a:p>
                <a:endParaRPr lang="en-US">
                  <a:ea typeface="Arial" pitchFamily="-123" charset="0"/>
                  <a:cs typeface="Arial" pitchFamily="-123" charset="0"/>
                </a:endParaRPr>
              </a:p>
            </p:txBody>
          </p:sp>
          <p:sp>
            <p:nvSpPr>
              <p:cNvPr id="25612" name="Line 65"/>
              <p:cNvSpPr>
                <a:spLocks noChangeShapeType="1"/>
              </p:cNvSpPr>
              <p:nvPr/>
            </p:nvSpPr>
            <p:spPr bwMode="auto">
              <a:xfrm flipH="1" flipV="1">
                <a:off x="2352" y="3024"/>
                <a:ext cx="1968" cy="176"/>
              </a:xfrm>
              <a:prstGeom prst="line">
                <a:avLst/>
              </a:prstGeom>
              <a:noFill/>
              <a:ln w="28575">
                <a:solidFill>
                  <a:srgbClr val="FF0000"/>
                </a:solidFill>
                <a:round/>
                <a:headEnd/>
                <a:tailEnd/>
              </a:ln>
            </p:spPr>
            <p:txBody>
              <a:bodyPr>
                <a:prstTxWarp prst="textNoShape">
                  <a:avLst/>
                </a:prstTxWarp>
              </a:bodyPr>
              <a:lstStyle/>
              <a:p>
                <a:endParaRPr lang="en-US"/>
              </a:p>
            </p:txBody>
          </p:sp>
          <p:sp>
            <p:nvSpPr>
              <p:cNvPr id="25613" name="Line 66"/>
              <p:cNvSpPr>
                <a:spLocks noChangeShapeType="1"/>
              </p:cNvSpPr>
              <p:nvPr/>
            </p:nvSpPr>
            <p:spPr bwMode="auto">
              <a:xfrm flipV="1">
                <a:off x="2352" y="3328"/>
                <a:ext cx="2112" cy="864"/>
              </a:xfrm>
              <a:prstGeom prst="line">
                <a:avLst/>
              </a:prstGeom>
              <a:noFill/>
              <a:ln w="28575">
                <a:solidFill>
                  <a:srgbClr val="FF0000"/>
                </a:solidFill>
                <a:round/>
                <a:headEnd/>
                <a:tailEnd/>
              </a:ln>
            </p:spPr>
            <p:txBody>
              <a:bodyPr>
                <a:prstTxWarp prst="textNoShape">
                  <a:avLst/>
                </a:prstTxWarp>
              </a:bodyPr>
              <a:lstStyle/>
              <a:p>
                <a:endParaRPr lang="en-US"/>
              </a:p>
            </p:txBody>
          </p:sp>
        </p:grpSp>
      </p:grpSp>
    </p:spTree>
    <p:extLst>
      <p:ext uri="{BB962C8B-B14F-4D97-AF65-F5344CB8AC3E}">
        <p14:creationId xmlns:p14="http://schemas.microsoft.com/office/powerpoint/2010/main" val="279851723"/>
      </p:ext>
    </p:extLst>
  </p:cSld>
  <p:clrMapOvr>
    <a:masterClrMapping/>
  </p:clrMapOvr>
  <p:transition xmlns:p14="http://schemas.microsoft.com/office/powerpoint/2010/main" spd="slow" advClick="0"/>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1746" name="Title 1"/>
          <p:cNvSpPr>
            <a:spLocks noGrp="1"/>
          </p:cNvSpPr>
          <p:nvPr>
            <p:ph type="ctrTitle" idx="4294967295"/>
          </p:nvPr>
        </p:nvSpPr>
        <p:spPr>
          <a:xfrm>
            <a:off x="0" y="0"/>
            <a:ext cx="9144000" cy="914400"/>
          </a:xfrm>
          <a:solidFill>
            <a:srgbClr val="000066"/>
          </a:solidFill>
        </p:spPr>
        <p:txBody>
          <a:bodyPr/>
          <a:lstStyle/>
          <a:p>
            <a:pPr eaLnBrk="1" hangingPunct="1"/>
            <a:r>
              <a:rPr lang="en-US" sz="3600">
                <a:latin typeface="Arial" pitchFamily="-123" charset="0"/>
                <a:ea typeface="Arial" pitchFamily="-123" charset="0"/>
                <a:cs typeface="Arial" pitchFamily="-123" charset="0"/>
              </a:rPr>
              <a:t>Sensitivity level-Two wire measurements</a:t>
            </a:r>
            <a:endParaRPr lang="en-US" sz="3600">
              <a:solidFill>
                <a:schemeClr val="bg1"/>
              </a:solidFill>
              <a:latin typeface="Arial" pitchFamily="-123" charset="0"/>
              <a:ea typeface="Arial" pitchFamily="-123" charset="0"/>
              <a:cs typeface="Arial" pitchFamily="-123" charset="0"/>
            </a:endParaRPr>
          </a:p>
        </p:txBody>
      </p:sp>
      <p:sp>
        <p:nvSpPr>
          <p:cNvPr id="31747" name="TextBox 11"/>
          <p:cNvSpPr txBox="1">
            <a:spLocks noChangeArrowheads="1"/>
          </p:cNvSpPr>
          <p:nvPr/>
        </p:nvSpPr>
        <p:spPr bwMode="auto">
          <a:xfrm>
            <a:off x="0" y="914400"/>
            <a:ext cx="9158288" cy="915988"/>
          </a:xfrm>
          <a:prstGeom prst="rect">
            <a:avLst/>
          </a:prstGeom>
          <a:noFill/>
          <a:ln w="9525">
            <a:noFill/>
            <a:miter lim="800000"/>
            <a:headEnd/>
            <a:tailEnd/>
          </a:ln>
        </p:spPr>
        <p:txBody>
          <a:bodyPr wrap="none">
            <a:prstTxWarp prst="textNoShape">
              <a:avLst/>
            </a:prstTxWarp>
            <a:spAutoFit/>
          </a:bodyPr>
          <a:lstStyle/>
          <a:p>
            <a:r>
              <a:rPr lang="en-US" sz="1800">
                <a:solidFill>
                  <a:schemeClr val="bg1"/>
                </a:solidFill>
                <a:latin typeface="Times New Roman" pitchFamily="-123" charset="0"/>
                <a:ea typeface="Times New Roman" pitchFamily="-123" charset="0"/>
                <a:cs typeface="Times New Roman" pitchFamily="-123" charset="0"/>
                <a:sym typeface="Wingdings" pitchFamily="-123" charset="2"/>
              </a:rPr>
              <a:t> S</a:t>
            </a:r>
            <a:r>
              <a:rPr lang="en-US" sz="1800">
                <a:solidFill>
                  <a:schemeClr val="bg1"/>
                </a:solidFill>
                <a:latin typeface="Times New Roman" pitchFamily="-123" charset="0"/>
                <a:ea typeface="Times New Roman" pitchFamily="-123" charset="0"/>
                <a:cs typeface="Times New Roman" pitchFamily="-123" charset="0"/>
              </a:rPr>
              <a:t>pin coated SWNTs as well as Dielectrophorotically assembled devices are used</a:t>
            </a:r>
          </a:p>
          <a:p>
            <a:pPr>
              <a:buFont typeface="Wingdings" pitchFamily="-123" charset="2"/>
              <a:buChar char="è"/>
            </a:pPr>
            <a:r>
              <a:rPr lang="en-US" sz="1800">
                <a:solidFill>
                  <a:schemeClr val="bg1"/>
                </a:solidFill>
                <a:latin typeface="Times New Roman" pitchFamily="-123" charset="0"/>
                <a:ea typeface="Times New Roman" pitchFamily="-123" charset="0"/>
                <a:cs typeface="Times New Roman" pitchFamily="-123" charset="0"/>
                <a:sym typeface="Wingdings" pitchFamily="-123" charset="2"/>
              </a:rPr>
              <a:t> 2 wire device configuration is used; </a:t>
            </a:r>
            <a:r>
              <a:rPr lang="en-US" sz="1400">
                <a:solidFill>
                  <a:schemeClr val="bg1"/>
                </a:solidFill>
                <a:latin typeface="Times New Roman" pitchFamily="-123" charset="0"/>
                <a:ea typeface="Times New Roman" pitchFamily="-123" charset="0"/>
                <a:cs typeface="Times New Roman" pitchFamily="-123" charset="0"/>
                <a:sym typeface="Wingdings" pitchFamily="-123" charset="2"/>
              </a:rPr>
              <a:t>Metal electrodes on top of SWNTs &amp; SWNTs on top of the electrodes</a:t>
            </a:r>
          </a:p>
          <a:p>
            <a:r>
              <a:rPr lang="en-US" sz="1800">
                <a:solidFill>
                  <a:schemeClr val="bg1"/>
                </a:solidFill>
                <a:latin typeface="Times New Roman" pitchFamily="-123" charset="0"/>
                <a:ea typeface="Times New Roman" pitchFamily="-123" charset="0"/>
                <a:cs typeface="Times New Roman" pitchFamily="-123" charset="0"/>
                <a:sym typeface="Wingdings" pitchFamily="-123" charset="2"/>
              </a:rPr>
              <a:t> Gas concentrations; 10ppm;  20ppm, 30ppm, 100ppm, 200ppm, 250ppm, 500ppm&amp; 1000ppm.</a:t>
            </a:r>
          </a:p>
        </p:txBody>
      </p:sp>
      <p:sp>
        <p:nvSpPr>
          <p:cNvPr id="31748" name="TextBox 14"/>
          <p:cNvSpPr txBox="1">
            <a:spLocks noChangeArrowheads="1"/>
          </p:cNvSpPr>
          <p:nvPr/>
        </p:nvSpPr>
        <p:spPr bwMode="auto">
          <a:xfrm>
            <a:off x="0" y="5934075"/>
            <a:ext cx="6173788" cy="792163"/>
          </a:xfrm>
          <a:prstGeom prst="rect">
            <a:avLst/>
          </a:prstGeom>
          <a:noFill/>
          <a:ln w="9525">
            <a:noFill/>
            <a:miter lim="800000"/>
            <a:headEnd/>
            <a:tailEnd/>
          </a:ln>
        </p:spPr>
        <p:txBody>
          <a:bodyPr>
            <a:prstTxWarp prst="textNoShape">
              <a:avLst/>
            </a:prstTxWarp>
            <a:spAutoFit/>
          </a:bodyPr>
          <a:lstStyle/>
          <a:p>
            <a:r>
              <a:rPr lang="en-US" sz="1400">
                <a:solidFill>
                  <a:schemeClr val="bg1"/>
                </a:solidFill>
                <a:latin typeface="Times New Roman" pitchFamily="-123" charset="0"/>
                <a:ea typeface="Times New Roman" pitchFamily="-123" charset="0"/>
                <a:cs typeface="Times New Roman" pitchFamily="-123" charset="0"/>
                <a:sym typeface="Wingdings" pitchFamily="-123" charset="2"/>
              </a:rPr>
              <a:t> Devices have sensitivity down to 10ppm. </a:t>
            </a:r>
            <a:endParaRPr lang="en-US" sz="1400">
              <a:solidFill>
                <a:schemeClr val="bg1"/>
              </a:solidFill>
              <a:latin typeface="Times New Roman" pitchFamily="-123" charset="0"/>
              <a:ea typeface="Times New Roman" pitchFamily="-123" charset="0"/>
              <a:cs typeface="Times New Roman" pitchFamily="-123" charset="0"/>
            </a:endParaRPr>
          </a:p>
          <a:p>
            <a:r>
              <a:rPr lang="en-US" sz="1400">
                <a:solidFill>
                  <a:schemeClr val="bg1"/>
                </a:solidFill>
                <a:latin typeface="Times New Roman" pitchFamily="-123" charset="0"/>
                <a:ea typeface="Times New Roman" pitchFamily="-123" charset="0"/>
                <a:cs typeface="Times New Roman" pitchFamily="-123" charset="0"/>
                <a:sym typeface="Wingdings" pitchFamily="-123" charset="2"/>
              </a:rPr>
              <a:t> </a:t>
            </a:r>
            <a:r>
              <a:rPr lang="en-US" sz="1400">
                <a:solidFill>
                  <a:schemeClr val="bg1"/>
                </a:solidFill>
                <a:latin typeface="Times New Roman" pitchFamily="-123" charset="0"/>
                <a:ea typeface="Times New Roman" pitchFamily="-123" charset="0"/>
                <a:cs typeface="Times New Roman" pitchFamily="-123" charset="0"/>
              </a:rPr>
              <a:t>Device seems to saturate after 1000ppm. </a:t>
            </a:r>
            <a:endParaRPr lang="en-US" sz="1400">
              <a:solidFill>
                <a:schemeClr val="bg1"/>
              </a:solidFill>
              <a:latin typeface="Times New Roman" pitchFamily="-123" charset="0"/>
              <a:ea typeface="Times New Roman" pitchFamily="-123" charset="0"/>
              <a:cs typeface="Times New Roman" pitchFamily="-123" charset="0"/>
              <a:sym typeface="Wingdings" pitchFamily="-123" charset="2"/>
            </a:endParaRPr>
          </a:p>
          <a:p>
            <a:r>
              <a:rPr lang="en-US" sz="1400">
                <a:solidFill>
                  <a:schemeClr val="bg1"/>
                </a:solidFill>
                <a:latin typeface="Times New Roman" pitchFamily="-123" charset="0"/>
                <a:ea typeface="Times New Roman" pitchFamily="-123" charset="0"/>
                <a:cs typeface="Times New Roman" pitchFamily="-123" charset="0"/>
                <a:sym typeface="Wingdings" pitchFamily="-123" charset="2"/>
              </a:rPr>
              <a:t> Sensitivity increases when operated in FET mode</a:t>
            </a:r>
            <a:r>
              <a:rPr lang="en-US" sz="1800">
                <a:solidFill>
                  <a:schemeClr val="bg1"/>
                </a:solidFill>
                <a:latin typeface="Times New Roman" pitchFamily="-123" charset="0"/>
                <a:ea typeface="Times New Roman" pitchFamily="-123" charset="0"/>
                <a:cs typeface="Times New Roman" pitchFamily="-123" charset="0"/>
                <a:sym typeface="Wingdings" pitchFamily="-123" charset="2"/>
              </a:rPr>
              <a:t>. </a:t>
            </a:r>
            <a:endParaRPr lang="en-US" sz="1800">
              <a:solidFill>
                <a:schemeClr val="bg1"/>
              </a:solidFill>
              <a:latin typeface="Times New Roman" pitchFamily="-123" charset="0"/>
              <a:ea typeface="Times New Roman" pitchFamily="-123" charset="0"/>
              <a:cs typeface="Times New Roman" pitchFamily="-123" charset="0"/>
            </a:endParaRPr>
          </a:p>
        </p:txBody>
      </p:sp>
      <p:grpSp>
        <p:nvGrpSpPr>
          <p:cNvPr id="31749" name="Group 17"/>
          <p:cNvGrpSpPr>
            <a:grpSpLocks/>
          </p:cNvGrpSpPr>
          <p:nvPr/>
        </p:nvGrpSpPr>
        <p:grpSpPr bwMode="auto">
          <a:xfrm>
            <a:off x="1828800" y="1836738"/>
            <a:ext cx="5581650" cy="4162425"/>
            <a:chOff x="-184665" y="2057400"/>
            <a:chExt cx="4756665" cy="3593847"/>
          </a:xfrm>
        </p:grpSpPr>
        <p:pic>
          <p:nvPicPr>
            <p:cNvPr id="31785" name="Picture 13"/>
            <p:cNvPicPr>
              <a:picLocks noChangeAspect="1" noChangeArrowheads="1"/>
            </p:cNvPicPr>
            <p:nvPr/>
          </p:nvPicPr>
          <p:blipFill>
            <a:blip r:embed="rId3"/>
            <a:srcRect l="5556" t="3922" r="4167" b="5882"/>
            <a:stretch>
              <a:fillRect/>
            </a:stretch>
          </p:blipFill>
          <p:spPr bwMode="auto">
            <a:xfrm>
              <a:off x="0" y="2057400"/>
              <a:ext cx="4572000" cy="3505200"/>
            </a:xfrm>
            <a:prstGeom prst="rect">
              <a:avLst/>
            </a:prstGeom>
            <a:noFill/>
            <a:ln w="9525">
              <a:noFill/>
              <a:miter lim="800000"/>
              <a:headEnd/>
              <a:tailEnd/>
            </a:ln>
          </p:spPr>
        </p:pic>
        <p:sp>
          <p:nvSpPr>
            <p:cNvPr id="31786" name="TextBox 15"/>
            <p:cNvSpPr txBox="1">
              <a:spLocks noChangeArrowheads="1"/>
            </p:cNvSpPr>
            <p:nvPr/>
          </p:nvSpPr>
          <p:spPr bwMode="auto">
            <a:xfrm>
              <a:off x="2362775" y="5334627"/>
              <a:ext cx="683196" cy="316620"/>
            </a:xfrm>
            <a:prstGeom prst="rect">
              <a:avLst/>
            </a:prstGeom>
            <a:solidFill>
              <a:schemeClr val="bg1"/>
            </a:solidFill>
            <a:ln w="9525">
              <a:noFill/>
              <a:miter lim="800000"/>
              <a:headEnd/>
              <a:tailEnd/>
            </a:ln>
          </p:spPr>
          <p:txBody>
            <a:bodyPr wrap="none">
              <a:prstTxWarp prst="textNoShape">
                <a:avLst/>
              </a:prstTxWarp>
              <a:spAutoFit/>
            </a:bodyPr>
            <a:lstStyle/>
            <a:p>
              <a:r>
                <a:rPr lang="en-US" sz="1800">
                  <a:latin typeface="Times New Roman" pitchFamily="-123" charset="0"/>
                  <a:ea typeface="Times New Roman" pitchFamily="-123" charset="0"/>
                  <a:cs typeface="Times New Roman" pitchFamily="-123" charset="0"/>
                </a:rPr>
                <a:t>V</a:t>
              </a:r>
              <a:r>
                <a:rPr lang="en-US" sz="1800" baseline="-25000">
                  <a:latin typeface="Times New Roman" pitchFamily="-123" charset="0"/>
                  <a:ea typeface="Times New Roman" pitchFamily="-123" charset="0"/>
                  <a:cs typeface="Times New Roman" pitchFamily="-123" charset="0"/>
                </a:rPr>
                <a:t>sd</a:t>
              </a:r>
              <a:r>
                <a:rPr lang="en-US" sz="1800">
                  <a:latin typeface="Times New Roman" pitchFamily="-123" charset="0"/>
                  <a:ea typeface="Times New Roman" pitchFamily="-123" charset="0"/>
                  <a:cs typeface="Times New Roman" pitchFamily="-123" charset="0"/>
                </a:rPr>
                <a:t>(V)</a:t>
              </a:r>
              <a:endParaRPr lang="en-US" sz="1800" baseline="-25000">
                <a:latin typeface="Times New Roman" pitchFamily="-123" charset="0"/>
                <a:ea typeface="Times New Roman" pitchFamily="-123" charset="0"/>
                <a:cs typeface="Times New Roman" pitchFamily="-123" charset="0"/>
              </a:endParaRPr>
            </a:p>
          </p:txBody>
        </p:sp>
        <p:sp>
          <p:nvSpPr>
            <p:cNvPr id="31787" name="TextBox 16"/>
            <p:cNvSpPr txBox="1">
              <a:spLocks noChangeArrowheads="1"/>
            </p:cNvSpPr>
            <p:nvPr/>
          </p:nvSpPr>
          <p:spPr bwMode="auto">
            <a:xfrm rot="-5400000">
              <a:off x="-409450" y="3423937"/>
              <a:ext cx="762082" cy="312511"/>
            </a:xfrm>
            <a:prstGeom prst="rect">
              <a:avLst/>
            </a:prstGeom>
            <a:solidFill>
              <a:schemeClr val="bg1"/>
            </a:solidFill>
            <a:ln w="9525">
              <a:noFill/>
              <a:miter lim="800000"/>
              <a:headEnd/>
              <a:tailEnd/>
            </a:ln>
          </p:spPr>
          <p:txBody>
            <a:bodyPr>
              <a:prstTxWarp prst="textNoShape">
                <a:avLst/>
              </a:prstTxWarp>
              <a:spAutoFit/>
            </a:bodyPr>
            <a:lstStyle/>
            <a:p>
              <a:r>
                <a:rPr lang="en-US" sz="1800">
                  <a:latin typeface="Times New Roman" pitchFamily="-123" charset="0"/>
                  <a:ea typeface="Times New Roman" pitchFamily="-123" charset="0"/>
                  <a:cs typeface="Times New Roman" pitchFamily="-123" charset="0"/>
                </a:rPr>
                <a:t>I</a:t>
              </a:r>
              <a:r>
                <a:rPr lang="en-US" sz="1800" baseline="-25000">
                  <a:latin typeface="Times New Roman" pitchFamily="-123" charset="0"/>
                  <a:ea typeface="Times New Roman" pitchFamily="-123" charset="0"/>
                  <a:cs typeface="Times New Roman" pitchFamily="-123" charset="0"/>
                </a:rPr>
                <a:t>sd</a:t>
              </a:r>
              <a:r>
                <a:rPr lang="en-US" sz="1800">
                  <a:latin typeface="Times New Roman" pitchFamily="-123" charset="0"/>
                  <a:ea typeface="Times New Roman" pitchFamily="-123" charset="0"/>
                  <a:cs typeface="Times New Roman" pitchFamily="-123" charset="0"/>
                </a:rPr>
                <a:t>(A)</a:t>
              </a:r>
            </a:p>
          </p:txBody>
        </p:sp>
      </p:grpSp>
      <p:sp>
        <p:nvSpPr>
          <p:cNvPr id="31750" name="Rectangle 9"/>
          <p:cNvSpPr>
            <a:spLocks noChangeArrowheads="1"/>
          </p:cNvSpPr>
          <p:nvPr/>
        </p:nvSpPr>
        <p:spPr bwMode="auto">
          <a:xfrm>
            <a:off x="7554913" y="6272213"/>
            <a:ext cx="1603375" cy="457200"/>
          </a:xfrm>
          <a:prstGeom prst="rect">
            <a:avLst/>
          </a:prstGeom>
          <a:noFill/>
          <a:ln w="9525">
            <a:noFill/>
            <a:miter lim="800000"/>
            <a:headEnd/>
            <a:tailEnd/>
          </a:ln>
        </p:spPr>
        <p:txBody>
          <a:bodyPr>
            <a:prstTxWarp prst="textNoShape">
              <a:avLst/>
            </a:prstTxWarp>
            <a:spAutoFit/>
          </a:bodyPr>
          <a:lstStyle/>
          <a:p>
            <a:endParaRPr lang="en-US"/>
          </a:p>
        </p:txBody>
      </p:sp>
      <p:grpSp>
        <p:nvGrpSpPr>
          <p:cNvPr id="31751" name="Group 40"/>
          <p:cNvGrpSpPr>
            <a:grpSpLocks/>
          </p:cNvGrpSpPr>
          <p:nvPr/>
        </p:nvGrpSpPr>
        <p:grpSpPr bwMode="auto">
          <a:xfrm>
            <a:off x="6016625" y="3327400"/>
            <a:ext cx="3046413" cy="1854200"/>
            <a:chOff x="76200" y="914400"/>
            <a:chExt cx="3466578" cy="2282328"/>
          </a:xfrm>
        </p:grpSpPr>
        <p:grpSp>
          <p:nvGrpSpPr>
            <p:cNvPr id="31755" name="Group 56"/>
            <p:cNvGrpSpPr>
              <a:grpSpLocks/>
            </p:cNvGrpSpPr>
            <p:nvPr/>
          </p:nvGrpSpPr>
          <p:grpSpPr bwMode="auto">
            <a:xfrm>
              <a:off x="144744" y="1735100"/>
              <a:ext cx="3398034" cy="1461628"/>
              <a:chOff x="279399" y="2743100"/>
              <a:chExt cx="3878290" cy="1764033"/>
            </a:xfrm>
          </p:grpSpPr>
          <p:grpSp>
            <p:nvGrpSpPr>
              <p:cNvPr id="31770" name="Group 44"/>
              <p:cNvGrpSpPr>
                <a:grpSpLocks/>
              </p:cNvGrpSpPr>
              <p:nvPr/>
            </p:nvGrpSpPr>
            <p:grpSpPr bwMode="auto">
              <a:xfrm>
                <a:off x="279399" y="2743100"/>
                <a:ext cx="3878290" cy="1690925"/>
                <a:chOff x="5867211" y="1871340"/>
                <a:chExt cx="3170533" cy="1175015"/>
              </a:xfrm>
            </p:grpSpPr>
            <p:grpSp>
              <p:nvGrpSpPr>
                <p:cNvPr id="31774" name="Group 31"/>
                <p:cNvGrpSpPr>
                  <a:grpSpLocks/>
                </p:cNvGrpSpPr>
                <p:nvPr/>
              </p:nvGrpSpPr>
              <p:grpSpPr bwMode="auto">
                <a:xfrm>
                  <a:off x="5867211" y="2438426"/>
                  <a:ext cx="2515127" cy="533922"/>
                  <a:chOff x="6172011" y="3124226"/>
                  <a:chExt cx="2515127" cy="533922"/>
                </a:xfrm>
              </p:grpSpPr>
              <p:sp>
                <p:nvSpPr>
                  <p:cNvPr id="31" name="Rectangle 30"/>
                  <p:cNvSpPr/>
                  <p:nvPr/>
                </p:nvSpPr>
                <p:spPr>
                  <a:xfrm>
                    <a:off x="6976093" y="3194631"/>
                    <a:ext cx="837696" cy="152407"/>
                  </a:xfrm>
                  <a:prstGeom prst="rect">
                    <a:avLst/>
                  </a:prstGeom>
                  <a:solidFill>
                    <a:schemeClr val="tx1">
                      <a:lumMod val="75000"/>
                      <a:lumOff val="2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pPr algn="ctr">
                      <a:defRPr/>
                    </a:pPr>
                    <a:endParaRPr lang="en-US" sz="1800">
                      <a:solidFill>
                        <a:srgbClr val="FFFFFF"/>
                      </a:solidFill>
                      <a:ea typeface="Arial" pitchFamily="-123" charset="0"/>
                      <a:cs typeface="Arial" pitchFamily="-123" charset="0"/>
                    </a:endParaRPr>
                  </a:p>
                </p:txBody>
              </p:sp>
              <p:sp>
                <p:nvSpPr>
                  <p:cNvPr id="28" name="Rounded Rectangle 27"/>
                  <p:cNvSpPr/>
                  <p:nvPr/>
                </p:nvSpPr>
                <p:spPr>
                  <a:xfrm>
                    <a:off x="6172105" y="3353593"/>
                    <a:ext cx="2514776" cy="304815"/>
                  </a:xfrm>
                  <a:prstGeom prst="roundRect">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pPr algn="ctr">
                      <a:defRPr/>
                    </a:pPr>
                    <a:endParaRPr lang="en-US" sz="1800">
                      <a:solidFill>
                        <a:srgbClr val="FFFFFF"/>
                      </a:solidFill>
                      <a:ea typeface="Arial" pitchFamily="-123" charset="0"/>
                      <a:cs typeface="Arial" pitchFamily="-123" charset="0"/>
                    </a:endParaRPr>
                  </a:p>
                </p:txBody>
              </p:sp>
              <p:sp>
                <p:nvSpPr>
                  <p:cNvPr id="22" name="Rectangle 21"/>
                  <p:cNvSpPr/>
                  <p:nvPr/>
                </p:nvSpPr>
                <p:spPr>
                  <a:xfrm>
                    <a:off x="6399649" y="3124162"/>
                    <a:ext cx="837696" cy="152408"/>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pPr algn="ctr">
                      <a:defRPr/>
                    </a:pPr>
                    <a:endParaRPr lang="en-US" sz="1800">
                      <a:solidFill>
                        <a:srgbClr val="FFFFFF"/>
                      </a:solidFill>
                      <a:ea typeface="Arial" pitchFamily="-123" charset="0"/>
                      <a:cs typeface="Arial" pitchFamily="-123" charset="0"/>
                    </a:endParaRPr>
                  </a:p>
                </p:txBody>
              </p:sp>
              <p:sp>
                <p:nvSpPr>
                  <p:cNvPr id="24" name="Rectangle 23"/>
                  <p:cNvSpPr/>
                  <p:nvPr/>
                </p:nvSpPr>
                <p:spPr>
                  <a:xfrm>
                    <a:off x="7542423" y="3124162"/>
                    <a:ext cx="839382" cy="152408"/>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pPr algn="ctr">
                      <a:defRPr/>
                    </a:pPr>
                    <a:endParaRPr lang="en-US" sz="1800">
                      <a:solidFill>
                        <a:srgbClr val="FFFFFF"/>
                      </a:solidFill>
                      <a:ea typeface="Arial" pitchFamily="-123" charset="0"/>
                      <a:cs typeface="Arial" pitchFamily="-123" charset="0"/>
                    </a:endParaRPr>
                  </a:p>
                </p:txBody>
              </p:sp>
              <p:sp>
                <p:nvSpPr>
                  <p:cNvPr id="20" name="Rounded Rectangle 19"/>
                  <p:cNvSpPr/>
                  <p:nvPr/>
                </p:nvSpPr>
                <p:spPr>
                  <a:xfrm>
                    <a:off x="6172105" y="3276570"/>
                    <a:ext cx="2514776" cy="77023"/>
                  </a:xfrm>
                  <a:prstGeom prst="roundRect">
                    <a:avLst/>
                  </a:prstGeom>
                  <a:solidFill>
                    <a:srgbClr val="EB21D3"/>
                  </a:solidFill>
                  <a:ln>
                    <a:solidFill>
                      <a:srgbClr val="EB21D3"/>
                    </a:solidFill>
                  </a:ln>
                </p:spPr>
                <p:style>
                  <a:lnRef idx="2">
                    <a:schemeClr val="accent1">
                      <a:shade val="50000"/>
                    </a:schemeClr>
                  </a:lnRef>
                  <a:fillRef idx="1">
                    <a:schemeClr val="accent1"/>
                  </a:fillRef>
                  <a:effectRef idx="0">
                    <a:schemeClr val="accent1"/>
                  </a:effectRef>
                  <a:fontRef idx="minor">
                    <a:schemeClr val="lt1"/>
                  </a:fontRef>
                </p:style>
                <p:txBody>
                  <a:bodyPr anchor="ctr">
                    <a:prstTxWarp prst="textNoShape">
                      <a:avLst/>
                    </a:prstTxWarp>
                  </a:bodyPr>
                  <a:lstStyle/>
                  <a:p>
                    <a:pPr algn="ctr">
                      <a:defRPr/>
                    </a:pPr>
                    <a:endParaRPr lang="en-US" sz="1800">
                      <a:solidFill>
                        <a:srgbClr val="FFFFFF"/>
                      </a:solidFill>
                      <a:ea typeface="Arial" pitchFamily="-123" charset="0"/>
                      <a:cs typeface="Arial" pitchFamily="-123" charset="0"/>
                    </a:endParaRPr>
                  </a:p>
                </p:txBody>
              </p:sp>
            </p:grpSp>
            <p:sp>
              <p:nvSpPr>
                <p:cNvPr id="31775" name="TextBox 33"/>
                <p:cNvSpPr txBox="1">
                  <a:spLocks noChangeArrowheads="1"/>
                </p:cNvSpPr>
                <p:nvPr/>
              </p:nvSpPr>
              <p:spPr bwMode="auto">
                <a:xfrm>
                  <a:off x="6706688" y="2667793"/>
                  <a:ext cx="397780" cy="378562"/>
                </a:xfrm>
                <a:prstGeom prst="rect">
                  <a:avLst/>
                </a:prstGeom>
                <a:noFill/>
                <a:ln w="9525">
                  <a:noFill/>
                  <a:miter lim="800000"/>
                  <a:headEnd/>
                  <a:tailEnd/>
                </a:ln>
              </p:spPr>
              <p:txBody>
                <a:bodyPr wrap="none">
                  <a:prstTxWarp prst="textNoShape">
                    <a:avLst/>
                  </a:prstTxWarp>
                  <a:spAutoFit/>
                </a:bodyPr>
                <a:lstStyle/>
                <a:p>
                  <a:r>
                    <a:rPr lang="en-US" sz="1800">
                      <a:latin typeface="Times New Roman" pitchFamily="-123" charset="0"/>
                      <a:ea typeface="Times New Roman" pitchFamily="-123" charset="0"/>
                      <a:cs typeface="Times New Roman" pitchFamily="-123" charset="0"/>
                    </a:rPr>
                    <a:t>Si</a:t>
                  </a:r>
                </a:p>
              </p:txBody>
            </p:sp>
            <p:sp>
              <p:nvSpPr>
                <p:cNvPr id="31776" name="TextBox 34"/>
                <p:cNvSpPr txBox="1">
                  <a:spLocks noChangeArrowheads="1"/>
                </p:cNvSpPr>
                <p:nvPr/>
              </p:nvSpPr>
              <p:spPr bwMode="auto">
                <a:xfrm>
                  <a:off x="8383767" y="2135186"/>
                  <a:ext cx="653977" cy="378561"/>
                </a:xfrm>
                <a:prstGeom prst="rect">
                  <a:avLst/>
                </a:prstGeom>
                <a:noFill/>
                <a:ln w="9525">
                  <a:noFill/>
                  <a:miter lim="800000"/>
                  <a:headEnd/>
                  <a:tailEnd/>
                </a:ln>
              </p:spPr>
              <p:txBody>
                <a:bodyPr wrap="none">
                  <a:prstTxWarp prst="textNoShape">
                    <a:avLst/>
                  </a:prstTxWarp>
                  <a:spAutoFit/>
                </a:bodyPr>
                <a:lstStyle/>
                <a:p>
                  <a:r>
                    <a:rPr lang="en-US" sz="1800">
                      <a:solidFill>
                        <a:schemeClr val="bg1"/>
                      </a:solidFill>
                      <a:latin typeface="Times New Roman" pitchFamily="-123" charset="0"/>
                      <a:ea typeface="Times New Roman" pitchFamily="-123" charset="0"/>
                      <a:cs typeface="Times New Roman" pitchFamily="-123" charset="0"/>
                    </a:rPr>
                    <a:t>SiO</a:t>
                  </a:r>
                  <a:r>
                    <a:rPr lang="en-US" sz="1800" baseline="-25000">
                      <a:solidFill>
                        <a:schemeClr val="bg1"/>
                      </a:solidFill>
                      <a:latin typeface="Times New Roman" pitchFamily="-123" charset="0"/>
                      <a:ea typeface="Times New Roman" pitchFamily="-123" charset="0"/>
                      <a:cs typeface="Times New Roman" pitchFamily="-123" charset="0"/>
                    </a:rPr>
                    <a:t>2</a:t>
                  </a:r>
                </a:p>
              </p:txBody>
            </p:sp>
            <p:sp>
              <p:nvSpPr>
                <p:cNvPr id="31777" name="TextBox 36"/>
                <p:cNvSpPr txBox="1">
                  <a:spLocks noChangeArrowheads="1"/>
                </p:cNvSpPr>
                <p:nvPr/>
              </p:nvSpPr>
              <p:spPr bwMode="auto">
                <a:xfrm>
                  <a:off x="6887037" y="1871340"/>
                  <a:ext cx="977595" cy="378561"/>
                </a:xfrm>
                <a:prstGeom prst="rect">
                  <a:avLst/>
                </a:prstGeom>
                <a:noFill/>
                <a:ln w="9525">
                  <a:noFill/>
                  <a:miter lim="800000"/>
                  <a:headEnd/>
                  <a:tailEnd/>
                </a:ln>
              </p:spPr>
              <p:txBody>
                <a:bodyPr wrap="none">
                  <a:prstTxWarp prst="textNoShape">
                    <a:avLst/>
                  </a:prstTxWarp>
                  <a:spAutoFit/>
                </a:bodyPr>
                <a:lstStyle/>
                <a:p>
                  <a:r>
                    <a:rPr lang="en-US" sz="1800">
                      <a:solidFill>
                        <a:schemeClr val="bg1"/>
                      </a:solidFill>
                      <a:latin typeface="Times New Roman" pitchFamily="-123" charset="0"/>
                      <a:ea typeface="Times New Roman" pitchFamily="-123" charset="0"/>
                      <a:cs typeface="Times New Roman" pitchFamily="-123" charset="0"/>
                    </a:rPr>
                    <a:t>SWNTs</a:t>
                  </a:r>
                </a:p>
              </p:txBody>
            </p:sp>
            <p:cxnSp>
              <p:nvCxnSpPr>
                <p:cNvPr id="39" name="Straight Arrow Connector 38"/>
                <p:cNvCxnSpPr>
                  <a:cxnSpLocks noChangeShapeType="1"/>
                </p:cNvCxnSpPr>
                <p:nvPr/>
              </p:nvCxnSpPr>
              <p:spPr bwMode="auto">
                <a:xfrm flipV="1">
                  <a:off x="8154539" y="2438362"/>
                  <a:ext cx="303391" cy="152408"/>
                </a:xfrm>
                <a:prstGeom prst="straightConnector1">
                  <a:avLst/>
                </a:prstGeom>
                <a:noFill/>
                <a:ln w="25400">
                  <a:solidFill>
                    <a:schemeClr val="tx1"/>
                  </a:solidFill>
                  <a:round/>
                  <a:headEnd/>
                  <a:tailEnd type="arrow" w="med" len="med"/>
                </a:ln>
                <a:effectLst>
                  <a:outerShdw blurRad="63500" dist="20000" dir="5400000" rotWithShape="0">
                    <a:srgbClr val="000000">
                      <a:alpha val="37999"/>
                    </a:srgbClr>
                  </a:outerShdw>
                </a:effectLst>
              </p:spPr>
            </p:cxnSp>
            <p:cxnSp>
              <p:nvCxnSpPr>
                <p:cNvPr id="42" name="Straight Arrow Connector 41"/>
                <p:cNvCxnSpPr>
                  <a:cxnSpLocks noChangeShapeType="1"/>
                  <a:stCxn id="31" idx="0"/>
                </p:cNvCxnSpPr>
                <p:nvPr/>
              </p:nvCxnSpPr>
              <p:spPr bwMode="auto">
                <a:xfrm rot="5400000" flipH="1" flipV="1">
                  <a:off x="6992555" y="2181173"/>
                  <a:ext cx="426086" cy="229229"/>
                </a:xfrm>
                <a:prstGeom prst="straightConnector1">
                  <a:avLst/>
                </a:prstGeom>
                <a:noFill/>
                <a:ln w="25400">
                  <a:solidFill>
                    <a:schemeClr val="tx1"/>
                  </a:solidFill>
                  <a:round/>
                  <a:headEnd/>
                  <a:tailEnd type="arrow" w="med" len="med"/>
                </a:ln>
                <a:effectLst>
                  <a:outerShdw blurRad="63500" dist="20000" dir="5400000" rotWithShape="0">
                    <a:srgbClr val="000000">
                      <a:alpha val="37999"/>
                    </a:srgbClr>
                  </a:outerShdw>
                </a:effectLst>
              </p:spPr>
            </p:cxnSp>
          </p:grpSp>
          <p:sp>
            <p:nvSpPr>
              <p:cNvPr id="31771" name="TextBox 53"/>
              <p:cNvSpPr txBox="1">
                <a:spLocks noChangeArrowheads="1"/>
              </p:cNvSpPr>
              <p:nvPr/>
            </p:nvSpPr>
            <p:spPr bwMode="auto">
              <a:xfrm>
                <a:off x="380541" y="3429375"/>
                <a:ext cx="1063870" cy="544775"/>
              </a:xfrm>
              <a:prstGeom prst="rect">
                <a:avLst/>
              </a:prstGeom>
              <a:noFill/>
              <a:ln w="9525">
                <a:noFill/>
                <a:miter lim="800000"/>
                <a:headEnd/>
                <a:tailEnd/>
              </a:ln>
            </p:spPr>
            <p:txBody>
              <a:bodyPr wrap="none">
                <a:prstTxWarp prst="textNoShape">
                  <a:avLst/>
                </a:prstTxWarp>
                <a:spAutoFit/>
              </a:bodyPr>
              <a:lstStyle/>
              <a:p>
                <a:r>
                  <a:rPr lang="en-US" sz="1800">
                    <a:solidFill>
                      <a:schemeClr val="bg1"/>
                    </a:solidFill>
                    <a:latin typeface="Times New Roman" pitchFamily="-123" charset="0"/>
                    <a:ea typeface="Times New Roman" pitchFamily="-123" charset="0"/>
                    <a:cs typeface="Times New Roman" pitchFamily="-123" charset="0"/>
                  </a:rPr>
                  <a:t>Source</a:t>
                </a:r>
              </a:p>
            </p:txBody>
          </p:sp>
          <p:sp>
            <p:nvSpPr>
              <p:cNvPr id="31772" name="TextBox 54"/>
              <p:cNvSpPr txBox="1">
                <a:spLocks noChangeArrowheads="1"/>
              </p:cNvSpPr>
              <p:nvPr/>
            </p:nvSpPr>
            <p:spPr bwMode="auto">
              <a:xfrm>
                <a:off x="1914492" y="3429375"/>
                <a:ext cx="915422" cy="544775"/>
              </a:xfrm>
              <a:prstGeom prst="rect">
                <a:avLst/>
              </a:prstGeom>
              <a:noFill/>
              <a:ln w="9525">
                <a:noFill/>
                <a:miter lim="800000"/>
                <a:headEnd/>
                <a:tailEnd/>
              </a:ln>
            </p:spPr>
            <p:txBody>
              <a:bodyPr wrap="none">
                <a:prstTxWarp prst="textNoShape">
                  <a:avLst/>
                </a:prstTxWarp>
                <a:spAutoFit/>
              </a:bodyPr>
              <a:lstStyle/>
              <a:p>
                <a:r>
                  <a:rPr lang="en-US" sz="1800">
                    <a:solidFill>
                      <a:schemeClr val="bg1"/>
                    </a:solidFill>
                    <a:latin typeface="Times New Roman" pitchFamily="-123" charset="0"/>
                    <a:ea typeface="Times New Roman" pitchFamily="-123" charset="0"/>
                    <a:cs typeface="Times New Roman" pitchFamily="-123" charset="0"/>
                  </a:rPr>
                  <a:t>Drain</a:t>
                </a:r>
              </a:p>
            </p:txBody>
          </p:sp>
          <p:sp>
            <p:nvSpPr>
              <p:cNvPr id="31773" name="TextBox 55"/>
              <p:cNvSpPr txBox="1">
                <a:spLocks noChangeArrowheads="1"/>
              </p:cNvSpPr>
              <p:nvPr/>
            </p:nvSpPr>
            <p:spPr bwMode="auto">
              <a:xfrm>
                <a:off x="2363956" y="3962358"/>
                <a:ext cx="799964" cy="544775"/>
              </a:xfrm>
              <a:prstGeom prst="rect">
                <a:avLst/>
              </a:prstGeom>
              <a:noFill/>
              <a:ln w="9525">
                <a:noFill/>
                <a:miter lim="800000"/>
                <a:headEnd/>
                <a:tailEnd/>
              </a:ln>
            </p:spPr>
            <p:txBody>
              <a:bodyPr wrap="none">
                <a:prstTxWarp prst="textNoShape">
                  <a:avLst/>
                </a:prstTxWarp>
                <a:spAutoFit/>
              </a:bodyPr>
              <a:lstStyle/>
              <a:p>
                <a:r>
                  <a:rPr lang="en-US" sz="1800">
                    <a:latin typeface="Times New Roman" pitchFamily="-123" charset="0"/>
                    <a:ea typeface="Times New Roman" pitchFamily="-123" charset="0"/>
                    <a:cs typeface="Times New Roman" pitchFamily="-123" charset="0"/>
                  </a:rPr>
                  <a:t>Gate</a:t>
                </a:r>
              </a:p>
            </p:txBody>
          </p:sp>
        </p:grpSp>
        <p:grpSp>
          <p:nvGrpSpPr>
            <p:cNvPr id="31756" name="Group 49"/>
            <p:cNvGrpSpPr>
              <a:grpSpLocks/>
            </p:cNvGrpSpPr>
            <p:nvPr/>
          </p:nvGrpSpPr>
          <p:grpSpPr bwMode="auto">
            <a:xfrm>
              <a:off x="76200" y="1838171"/>
              <a:ext cx="3140890" cy="568327"/>
              <a:chOff x="18288" y="2867496"/>
              <a:chExt cx="3584801" cy="685912"/>
            </a:xfrm>
          </p:grpSpPr>
          <p:cxnSp>
            <p:nvCxnSpPr>
              <p:cNvPr id="34" name="Straight Connector 33"/>
              <p:cNvCxnSpPr/>
              <p:nvPr/>
            </p:nvCxnSpPr>
            <p:spPr>
              <a:xfrm>
                <a:off x="18288" y="2915260"/>
                <a:ext cx="762851"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31767" name="Straight Connector 35"/>
              <p:cNvCxnSpPr>
                <a:cxnSpLocks noChangeShapeType="1"/>
              </p:cNvCxnSpPr>
              <p:nvPr/>
            </p:nvCxnSpPr>
            <p:spPr bwMode="auto">
              <a:xfrm rot="16200000" flipH="1">
                <a:off x="648576" y="3028055"/>
                <a:ext cx="609272" cy="380492"/>
              </a:xfrm>
              <a:prstGeom prst="line">
                <a:avLst/>
              </a:prstGeom>
              <a:noFill/>
              <a:ln w="25400">
                <a:solidFill>
                  <a:srgbClr val="4A7EBB"/>
                </a:solidFill>
                <a:round/>
                <a:headEnd/>
                <a:tailEnd/>
              </a:ln>
            </p:spPr>
          </p:cxnSp>
          <p:cxnSp>
            <p:nvCxnSpPr>
              <p:cNvPr id="31768" name="Straight Connector 42"/>
              <p:cNvCxnSpPr>
                <a:cxnSpLocks noChangeShapeType="1"/>
              </p:cNvCxnSpPr>
              <p:nvPr/>
            </p:nvCxnSpPr>
            <p:spPr bwMode="auto">
              <a:xfrm rot="5400000" flipH="1" flipV="1">
                <a:off x="2278985" y="2982342"/>
                <a:ext cx="685910" cy="456590"/>
              </a:xfrm>
              <a:prstGeom prst="line">
                <a:avLst/>
              </a:prstGeom>
              <a:noFill/>
              <a:ln w="25400">
                <a:solidFill>
                  <a:srgbClr val="4A7EBB"/>
                </a:solidFill>
                <a:round/>
                <a:headEnd/>
                <a:tailEnd/>
              </a:ln>
            </p:spPr>
          </p:cxnSp>
          <p:cxnSp>
            <p:nvCxnSpPr>
              <p:cNvPr id="45" name="Straight Connector 44"/>
              <p:cNvCxnSpPr/>
              <p:nvPr/>
            </p:nvCxnSpPr>
            <p:spPr>
              <a:xfrm>
                <a:off x="2840839" y="2868093"/>
                <a:ext cx="762851" cy="0"/>
              </a:xfrm>
              <a:prstGeom prst="line">
                <a:avLst/>
              </a:prstGeom>
              <a:ln w="25400"/>
            </p:spPr>
            <p:style>
              <a:lnRef idx="1">
                <a:schemeClr val="accent1"/>
              </a:lnRef>
              <a:fillRef idx="0">
                <a:schemeClr val="accent1"/>
              </a:fillRef>
              <a:effectRef idx="0">
                <a:schemeClr val="accent1"/>
              </a:effectRef>
              <a:fontRef idx="minor">
                <a:schemeClr val="tx1"/>
              </a:fontRef>
            </p:style>
          </p:cxnSp>
        </p:grpSp>
        <p:sp>
          <p:nvSpPr>
            <p:cNvPr id="31757" name="TextBox 51"/>
            <p:cNvSpPr txBox="1">
              <a:spLocks noChangeArrowheads="1"/>
            </p:cNvSpPr>
            <p:nvPr/>
          </p:nvSpPr>
          <p:spPr bwMode="auto">
            <a:xfrm>
              <a:off x="1235182" y="914400"/>
              <a:ext cx="897342" cy="375177"/>
            </a:xfrm>
            <a:prstGeom prst="rect">
              <a:avLst/>
            </a:prstGeom>
            <a:noFill/>
            <a:ln w="9525">
              <a:noFill/>
              <a:miter lim="800000"/>
              <a:headEnd/>
              <a:tailEnd/>
            </a:ln>
          </p:spPr>
          <p:txBody>
            <a:bodyPr>
              <a:prstTxWarp prst="textNoShape">
                <a:avLst/>
              </a:prstTxWarp>
              <a:spAutoFit/>
            </a:bodyPr>
            <a:lstStyle/>
            <a:p>
              <a:r>
                <a:rPr lang="en-US" sz="1400">
                  <a:solidFill>
                    <a:schemeClr val="bg1"/>
                  </a:solidFill>
                  <a:latin typeface="Times New Roman" pitchFamily="-123" charset="0"/>
                  <a:ea typeface="Times New Roman" pitchFamily="-123" charset="0"/>
                  <a:cs typeface="Times New Roman" pitchFamily="-123" charset="0"/>
                </a:rPr>
                <a:t>Probe</a:t>
              </a:r>
              <a:endParaRPr lang="en-US" sz="1800">
                <a:solidFill>
                  <a:schemeClr val="bg1"/>
                </a:solidFill>
                <a:latin typeface="Times New Roman" pitchFamily="-123" charset="0"/>
                <a:ea typeface="Times New Roman" pitchFamily="-123" charset="0"/>
                <a:cs typeface="Times New Roman" pitchFamily="-123" charset="0"/>
              </a:endParaRPr>
            </a:p>
          </p:txBody>
        </p:sp>
        <p:cxnSp>
          <p:nvCxnSpPr>
            <p:cNvPr id="54" name="Straight Arrow Connector 53"/>
            <p:cNvCxnSpPr>
              <a:cxnSpLocks noChangeShapeType="1"/>
            </p:cNvCxnSpPr>
            <p:nvPr/>
          </p:nvCxnSpPr>
          <p:spPr bwMode="auto">
            <a:xfrm rot="5400000">
              <a:off x="807630" y="1324377"/>
              <a:ext cx="459202" cy="397419"/>
            </a:xfrm>
            <a:prstGeom prst="straightConnector1">
              <a:avLst/>
            </a:prstGeom>
            <a:noFill/>
            <a:ln w="25400">
              <a:solidFill>
                <a:schemeClr val="tx1"/>
              </a:solidFill>
              <a:round/>
              <a:headEnd/>
              <a:tailEnd type="arrow" w="med" len="med"/>
            </a:ln>
            <a:effectLst>
              <a:outerShdw blurRad="63500" dist="20000" dir="5400000" rotWithShape="0">
                <a:srgbClr val="000000">
                  <a:alpha val="37999"/>
                </a:srgbClr>
              </a:outerShdw>
            </a:effectLst>
          </p:spPr>
        </p:cxnSp>
        <p:cxnSp>
          <p:nvCxnSpPr>
            <p:cNvPr id="55" name="Straight Arrow Connector 54"/>
            <p:cNvCxnSpPr>
              <a:cxnSpLocks noChangeShapeType="1"/>
            </p:cNvCxnSpPr>
            <p:nvPr/>
          </p:nvCxnSpPr>
          <p:spPr bwMode="auto">
            <a:xfrm rot="16200000" flipH="1">
              <a:off x="1902340" y="1293667"/>
              <a:ext cx="459202" cy="458838"/>
            </a:xfrm>
            <a:prstGeom prst="straightConnector1">
              <a:avLst/>
            </a:prstGeom>
            <a:noFill/>
            <a:ln w="25400">
              <a:solidFill>
                <a:schemeClr val="tx1"/>
              </a:solidFill>
              <a:round/>
              <a:headEnd/>
              <a:tailEnd type="arrow" w="med" len="med"/>
            </a:ln>
            <a:effectLst>
              <a:outerShdw blurRad="63500" dist="20000" dir="5400000" rotWithShape="0">
                <a:srgbClr val="000000">
                  <a:alpha val="37999"/>
                </a:srgbClr>
              </a:outerShdw>
            </a:effectLst>
          </p:spPr>
        </p:cxnSp>
        <p:grpSp>
          <p:nvGrpSpPr>
            <p:cNvPr id="31760" name="Pie 34"/>
            <p:cNvGrpSpPr>
              <a:grpSpLocks/>
            </p:cNvGrpSpPr>
            <p:nvPr/>
          </p:nvGrpSpPr>
          <p:grpSpPr bwMode="auto">
            <a:xfrm>
              <a:off x="1847088" y="2231136"/>
              <a:ext cx="573024" cy="256032"/>
              <a:chOff x="1847088" y="2231136"/>
              <a:chExt cx="573024" cy="256032"/>
            </a:xfrm>
          </p:grpSpPr>
          <p:pic>
            <p:nvPicPr>
              <p:cNvPr id="31764" name="Pie 34"/>
              <p:cNvPicPr>
                <a:picLocks noChangeArrowheads="1"/>
              </p:cNvPicPr>
              <p:nvPr/>
            </p:nvPicPr>
            <p:blipFill>
              <a:blip r:embed="rId4"/>
              <a:srcRect/>
              <a:stretch>
                <a:fillRect/>
              </a:stretch>
            </p:blipFill>
            <p:spPr bwMode="auto">
              <a:xfrm>
                <a:off x="1847088" y="2231136"/>
                <a:ext cx="573024" cy="256032"/>
              </a:xfrm>
              <a:prstGeom prst="rect">
                <a:avLst/>
              </a:prstGeom>
              <a:noFill/>
              <a:ln w="9525">
                <a:noFill/>
                <a:miter lim="800000"/>
                <a:headEnd/>
                <a:tailEnd/>
              </a:ln>
            </p:spPr>
          </p:pic>
          <p:sp>
            <p:nvSpPr>
              <p:cNvPr id="31765" name="Text Box 37"/>
              <p:cNvSpPr txBox="1">
                <a:spLocks noChangeArrowheads="1"/>
              </p:cNvSpPr>
              <p:nvPr/>
            </p:nvSpPr>
            <p:spPr bwMode="auto">
              <a:xfrm rot="10800000">
                <a:off x="1971955" y="2312083"/>
                <a:ext cx="323290" cy="204082"/>
              </a:xfrm>
              <a:prstGeom prst="rect">
                <a:avLst/>
              </a:prstGeom>
              <a:noFill/>
              <a:ln w="9525">
                <a:noFill/>
                <a:miter lim="800000"/>
                <a:headEnd/>
                <a:tailEnd/>
              </a:ln>
            </p:spPr>
            <p:txBody>
              <a:bodyPr rot="10800000" anchor="ctr">
                <a:prstTxWarp prst="textNoShape">
                  <a:avLst/>
                </a:prstTxWarp>
              </a:bodyPr>
              <a:lstStyle/>
              <a:p>
                <a:pPr algn="ctr"/>
                <a:endParaRPr lang="en-US" sz="1800">
                  <a:latin typeface="Calibri" pitchFamily="-123" charset="0"/>
                  <a:ea typeface="Arial" pitchFamily="-123" charset="0"/>
                  <a:cs typeface="Arial" pitchFamily="-123" charset="0"/>
                </a:endParaRPr>
              </a:p>
            </p:txBody>
          </p:sp>
        </p:grpSp>
        <p:grpSp>
          <p:nvGrpSpPr>
            <p:cNvPr id="31761" name="Pie 36"/>
            <p:cNvGrpSpPr>
              <a:grpSpLocks/>
            </p:cNvGrpSpPr>
            <p:nvPr/>
          </p:nvGrpSpPr>
          <p:grpSpPr bwMode="auto">
            <a:xfrm>
              <a:off x="682752" y="2231136"/>
              <a:ext cx="573024" cy="256032"/>
              <a:chOff x="682752" y="2231136"/>
              <a:chExt cx="573024" cy="256032"/>
            </a:xfrm>
          </p:grpSpPr>
          <p:pic>
            <p:nvPicPr>
              <p:cNvPr id="31762" name="Pie 36"/>
              <p:cNvPicPr>
                <a:picLocks noChangeArrowheads="1"/>
              </p:cNvPicPr>
              <p:nvPr/>
            </p:nvPicPr>
            <p:blipFill>
              <a:blip r:embed="rId5"/>
              <a:srcRect/>
              <a:stretch>
                <a:fillRect/>
              </a:stretch>
            </p:blipFill>
            <p:spPr bwMode="auto">
              <a:xfrm>
                <a:off x="682752" y="2231136"/>
                <a:ext cx="573024" cy="256032"/>
              </a:xfrm>
              <a:prstGeom prst="rect">
                <a:avLst/>
              </a:prstGeom>
              <a:noFill/>
              <a:ln w="9525">
                <a:noFill/>
                <a:miter lim="800000"/>
                <a:headEnd/>
                <a:tailEnd/>
              </a:ln>
            </p:spPr>
          </p:pic>
          <p:sp>
            <p:nvSpPr>
              <p:cNvPr id="31763" name="Text Box 40"/>
              <p:cNvSpPr txBox="1">
                <a:spLocks noChangeArrowheads="1"/>
              </p:cNvSpPr>
              <p:nvPr/>
            </p:nvSpPr>
            <p:spPr bwMode="auto">
              <a:xfrm rot="10800000">
                <a:off x="812771" y="2312083"/>
                <a:ext cx="323290" cy="204082"/>
              </a:xfrm>
              <a:prstGeom prst="rect">
                <a:avLst/>
              </a:prstGeom>
              <a:noFill/>
              <a:ln w="9525">
                <a:noFill/>
                <a:miter lim="800000"/>
                <a:headEnd/>
                <a:tailEnd/>
              </a:ln>
            </p:spPr>
            <p:txBody>
              <a:bodyPr rot="10800000" anchor="ctr">
                <a:prstTxWarp prst="textNoShape">
                  <a:avLst/>
                </a:prstTxWarp>
              </a:bodyPr>
              <a:lstStyle/>
              <a:p>
                <a:pPr algn="ctr"/>
                <a:endParaRPr lang="en-US" sz="1800">
                  <a:latin typeface="Calibri" pitchFamily="-123" charset="0"/>
                  <a:ea typeface="Arial" pitchFamily="-123" charset="0"/>
                  <a:cs typeface="Arial" pitchFamily="-123" charset="0"/>
                </a:endParaRPr>
              </a:p>
            </p:txBody>
          </p:sp>
        </p:grpSp>
      </p:grpSp>
      <p:sp>
        <p:nvSpPr>
          <p:cNvPr id="31752" name="TextBox 43"/>
          <p:cNvSpPr txBox="1">
            <a:spLocks noChangeArrowheads="1"/>
          </p:cNvSpPr>
          <p:nvPr/>
        </p:nvSpPr>
        <p:spPr bwMode="auto">
          <a:xfrm>
            <a:off x="6016625" y="6208713"/>
            <a:ext cx="2667000" cy="336550"/>
          </a:xfrm>
          <a:prstGeom prst="rect">
            <a:avLst/>
          </a:prstGeom>
          <a:noFill/>
          <a:ln w="9525">
            <a:noFill/>
            <a:miter lim="800000"/>
            <a:headEnd/>
            <a:tailEnd/>
          </a:ln>
        </p:spPr>
        <p:txBody>
          <a:bodyPr>
            <a:prstTxWarp prst="textNoShape">
              <a:avLst/>
            </a:prstTxWarp>
            <a:spAutoFit/>
          </a:bodyPr>
          <a:lstStyle/>
          <a:p>
            <a:r>
              <a:rPr lang="en-US" sz="1600">
                <a:solidFill>
                  <a:schemeClr val="bg1"/>
                </a:solidFill>
                <a:latin typeface="Times New Roman" pitchFamily="-123" charset="0"/>
                <a:ea typeface="Times New Roman" pitchFamily="-123" charset="0"/>
                <a:cs typeface="Times New Roman" pitchFamily="-123" charset="0"/>
              </a:rPr>
              <a:t>Cross-sectional schematic</a:t>
            </a:r>
            <a:endParaRPr lang="en-US" sz="1600">
              <a:latin typeface="Times New Roman" pitchFamily="-123" charset="0"/>
              <a:ea typeface="Times New Roman" pitchFamily="-123" charset="0"/>
              <a:cs typeface="Times New Roman" pitchFamily="-123" charset="0"/>
            </a:endParaRPr>
          </a:p>
        </p:txBody>
      </p:sp>
      <p:pic>
        <p:nvPicPr>
          <p:cNvPr id="31753" name="Picture 3" descr="C:\Documents and Settings\y.kim\My Documents\Young's\ONSI\Data &amp; Image\Images\SEM\Nanosizes\2009\December\22dec09\c199_wirebonding_01.jpg"/>
          <p:cNvPicPr>
            <a:picLocks noChangeAspect="1" noChangeArrowheads="1"/>
          </p:cNvPicPr>
          <p:nvPr/>
        </p:nvPicPr>
        <p:blipFill>
          <a:blip r:embed="rId6"/>
          <a:srcRect/>
          <a:stretch>
            <a:fillRect/>
          </a:stretch>
        </p:blipFill>
        <p:spPr bwMode="auto">
          <a:xfrm>
            <a:off x="228600" y="2127250"/>
            <a:ext cx="1298575" cy="973138"/>
          </a:xfrm>
          <a:prstGeom prst="rect">
            <a:avLst/>
          </a:prstGeom>
          <a:noFill/>
          <a:ln w="9525">
            <a:noFill/>
            <a:miter lim="800000"/>
            <a:headEnd/>
            <a:tailEnd/>
          </a:ln>
        </p:spPr>
      </p:pic>
      <p:pic>
        <p:nvPicPr>
          <p:cNvPr id="31754" name="Picture 2" descr="C:\Documents and Settings\y.kim\My Documents\Young's\ONSI\Data &amp; Image\Images\SEM\Nanosizes\2009\December\22dec09\c199_wirebonding_d21_02.jpg"/>
          <p:cNvPicPr>
            <a:picLocks noChangeAspect="1" noChangeArrowheads="1"/>
          </p:cNvPicPr>
          <p:nvPr/>
        </p:nvPicPr>
        <p:blipFill>
          <a:blip r:embed="rId7"/>
          <a:srcRect/>
          <a:stretch>
            <a:fillRect/>
          </a:stretch>
        </p:blipFill>
        <p:spPr bwMode="auto">
          <a:xfrm>
            <a:off x="228600" y="3327400"/>
            <a:ext cx="1298575" cy="974725"/>
          </a:xfrm>
          <a:prstGeom prst="rect">
            <a:avLst/>
          </a:prstGeom>
          <a:noFill/>
          <a:ln w="9525">
            <a:noFill/>
            <a:miter lim="800000"/>
            <a:headEnd/>
            <a:tailEnd/>
          </a:ln>
        </p:spPr>
      </p:pic>
      <p:sp>
        <p:nvSpPr>
          <p:cNvPr id="2" name="TextBox 1"/>
          <p:cNvSpPr txBox="1"/>
          <p:nvPr/>
        </p:nvSpPr>
        <p:spPr>
          <a:xfrm rot="19738901">
            <a:off x="1144952" y="3749227"/>
            <a:ext cx="2664311" cy="707886"/>
          </a:xfrm>
          <a:prstGeom prst="rect">
            <a:avLst/>
          </a:prstGeom>
          <a:noFill/>
        </p:spPr>
        <p:txBody>
          <a:bodyPr wrap="none" rtlCol="0">
            <a:spAutoFit/>
          </a:bodyPr>
          <a:lstStyle/>
          <a:p>
            <a:r>
              <a:rPr lang="en-US" sz="4000" b="1" dirty="0" smtClean="0">
                <a:solidFill>
                  <a:srgbClr val="FF0000"/>
                </a:solidFill>
              </a:rPr>
              <a:t>EXAMPLE</a:t>
            </a:r>
            <a:endParaRPr lang="en-US" sz="4000" b="1" dirty="0">
              <a:solidFill>
                <a:srgbClr val="FF0000"/>
              </a:solidFill>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76338" y="5964957"/>
            <a:ext cx="6789737" cy="612372"/>
          </a:xfrm>
        </p:spPr>
        <p:txBody>
          <a:bodyPr/>
          <a:lstStyle/>
          <a:p>
            <a:r>
              <a:rPr lang="en-US" sz="3600" dirty="0" smtClean="0"/>
              <a:t>Bonnie </a:t>
            </a:r>
            <a:r>
              <a:rPr lang="en-US" sz="3600" dirty="0" err="1" smtClean="0"/>
              <a:t>Bassler</a:t>
            </a:r>
            <a:endParaRPr lang="en-US" sz="3600" dirty="0"/>
          </a:p>
        </p:txBody>
      </p:sp>
      <p:pic>
        <p:nvPicPr>
          <p:cNvPr id="4" name="Picture 3" descr="Bonni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6142" y="798285"/>
            <a:ext cx="7985100" cy="4535049"/>
          </a:xfrm>
          <a:prstGeom prst="rect">
            <a:avLst/>
          </a:prstGeom>
        </p:spPr>
      </p:pic>
      <p:sp>
        <p:nvSpPr>
          <p:cNvPr id="6" name="TextBox 5"/>
          <p:cNvSpPr txBox="1"/>
          <p:nvPr/>
        </p:nvSpPr>
        <p:spPr>
          <a:xfrm>
            <a:off x="1306286" y="2068287"/>
            <a:ext cx="6590917" cy="1323439"/>
          </a:xfrm>
          <a:prstGeom prst="rect">
            <a:avLst/>
          </a:prstGeom>
          <a:solidFill>
            <a:srgbClr val="FFFFFF"/>
          </a:solidFill>
          <a:ln>
            <a:solidFill>
              <a:schemeClr val="bg1"/>
            </a:solidFill>
          </a:ln>
        </p:spPr>
        <p:txBody>
          <a:bodyPr wrap="none" rtlCol="0">
            <a:spAutoFit/>
          </a:bodyPr>
          <a:lstStyle/>
          <a:p>
            <a:pPr algn="ctr"/>
            <a:r>
              <a:rPr lang="en-US" sz="4000" b="1" dirty="0" smtClean="0">
                <a:solidFill>
                  <a:schemeClr val="bg1">
                    <a:lumMod val="50000"/>
                    <a:lumOff val="50000"/>
                  </a:schemeClr>
                </a:solidFill>
                <a:latin typeface="Arial Black"/>
                <a:cs typeface="Arial Black"/>
              </a:rPr>
              <a:t>Contact </a:t>
            </a:r>
            <a:r>
              <a:rPr lang="en-US" sz="4000" b="1" dirty="0" smtClean="0">
                <a:solidFill>
                  <a:schemeClr val="bg1">
                    <a:lumMod val="50000"/>
                    <a:lumOff val="50000"/>
                  </a:schemeClr>
                </a:solidFill>
                <a:latin typeface="Arial Black"/>
                <a:cs typeface="Arial Black"/>
                <a:hlinkClick r:id="rId3"/>
              </a:rPr>
              <a:t>nano@mos.org</a:t>
            </a:r>
            <a:r>
              <a:rPr lang="en-US" sz="4000" b="1" dirty="0" smtClean="0">
                <a:solidFill>
                  <a:schemeClr val="bg1">
                    <a:lumMod val="50000"/>
                    <a:lumOff val="50000"/>
                  </a:schemeClr>
                </a:solidFill>
                <a:latin typeface="Arial Black"/>
                <a:cs typeface="Arial Black"/>
              </a:rPr>
              <a:t> </a:t>
            </a:r>
          </a:p>
          <a:p>
            <a:pPr algn="ctr"/>
            <a:r>
              <a:rPr lang="en-US" sz="4000" b="1" dirty="0" smtClean="0">
                <a:solidFill>
                  <a:schemeClr val="bg1">
                    <a:lumMod val="50000"/>
                    <a:lumOff val="50000"/>
                  </a:schemeClr>
                </a:solidFill>
                <a:latin typeface="Arial Black"/>
                <a:cs typeface="Arial Black"/>
              </a:rPr>
              <a:t>for video files.</a:t>
            </a:r>
            <a:endParaRPr lang="en-US" sz="4000" b="1" dirty="0">
              <a:solidFill>
                <a:schemeClr val="bg1">
                  <a:lumMod val="50000"/>
                  <a:lumOff val="50000"/>
                </a:schemeClr>
              </a:solidFill>
              <a:latin typeface="Arial Black"/>
              <a:cs typeface="Arial Black"/>
            </a:endParaRPr>
          </a:p>
        </p:txBody>
      </p:sp>
    </p:spTree>
    <p:extLst>
      <p:ext uri="{BB962C8B-B14F-4D97-AF65-F5344CB8AC3E}">
        <p14:creationId xmlns:p14="http://schemas.microsoft.com/office/powerpoint/2010/main" val="976014323"/>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Placeholder 2"/>
          <p:cNvSpPr>
            <a:spLocks noGrp="1"/>
          </p:cNvSpPr>
          <p:nvPr>
            <p:ph type="ctrTitle"/>
          </p:nvPr>
        </p:nvSpPr>
        <p:spPr>
          <a:xfrm>
            <a:off x="685800" y="2286000"/>
            <a:ext cx="7772400" cy="1143000"/>
          </a:xfrm>
        </p:spPr>
        <p:txBody>
          <a:bodyPr/>
          <a:lstStyle/>
          <a:p>
            <a:endParaRPr lang="en-US"/>
          </a:p>
        </p:txBody>
      </p:sp>
      <p:sp>
        <p:nvSpPr>
          <p:cNvPr id="33794" name="Placeholder 3"/>
          <p:cNvSpPr>
            <a:spLocks noGrp="1"/>
          </p:cNvSpPr>
          <p:nvPr>
            <p:ph type="subTitle" idx="1"/>
          </p:nvPr>
        </p:nvSpPr>
        <p:spPr/>
        <p:txBody>
          <a:bodyPr/>
          <a:lstStyle/>
          <a:p>
            <a:endParaRPr lang="en-US">
              <a:solidFill>
                <a:schemeClr val="tx1"/>
              </a:solidFill>
            </a:endParaRPr>
          </a:p>
        </p:txBody>
      </p:sp>
      <p:pic>
        <p:nvPicPr>
          <p:cNvPr id="33795" name="Picture 4" descr="Picture 5"/>
          <p:cNvPicPr>
            <a:picLocks noChangeAspect="1" noChangeArrowheads="1"/>
          </p:cNvPicPr>
          <p:nvPr/>
        </p:nvPicPr>
        <p:blipFill>
          <a:blip r:embed="rId3"/>
          <a:srcRect/>
          <a:stretch>
            <a:fillRect/>
          </a:stretch>
        </p:blipFill>
        <p:spPr bwMode="auto">
          <a:xfrm>
            <a:off x="0" y="382588"/>
            <a:ext cx="9144000" cy="5961062"/>
          </a:xfrm>
          <a:prstGeom prst="rect">
            <a:avLst/>
          </a:prstGeom>
          <a:noFill/>
          <a:ln w="9525">
            <a:noFill/>
            <a:miter lim="800000"/>
            <a:headEnd/>
            <a:tailEnd/>
          </a:ln>
        </p:spPr>
      </p:pic>
      <p:sp>
        <p:nvSpPr>
          <p:cNvPr id="10" name="Notched Right Arrow 9"/>
          <p:cNvSpPr/>
          <p:nvPr/>
        </p:nvSpPr>
        <p:spPr>
          <a:xfrm>
            <a:off x="685800" y="3386138"/>
            <a:ext cx="2335213" cy="452437"/>
          </a:xfrm>
          <a:prstGeom prst="notchedRightArrow">
            <a:avLst/>
          </a:prstGeom>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800">
              <a:solidFill>
                <a:srgbClr val="FF0000"/>
              </a:solidFill>
            </a:endParaRPr>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Title 1"/>
          <p:cNvSpPr>
            <a:spLocks noGrp="1"/>
          </p:cNvSpPr>
          <p:nvPr>
            <p:ph type="title"/>
          </p:nvPr>
        </p:nvSpPr>
        <p:spPr>
          <a:xfrm>
            <a:off x="457200" y="715963"/>
            <a:ext cx="8229600" cy="1765300"/>
          </a:xfrm>
        </p:spPr>
        <p:txBody>
          <a:bodyPr/>
          <a:lstStyle/>
          <a:p>
            <a:pPr eaLnBrk="1" hangingPunct="1"/>
            <a:r>
              <a:rPr lang="en-US" smtClean="0"/>
              <a:t>Thin Films for Solar Panels</a:t>
            </a:r>
          </a:p>
        </p:txBody>
      </p:sp>
      <p:sp>
        <p:nvSpPr>
          <p:cNvPr id="3" name="Content Placeholder 2"/>
          <p:cNvSpPr>
            <a:spLocks noGrp="1"/>
          </p:cNvSpPr>
          <p:nvPr>
            <p:ph idx="1"/>
          </p:nvPr>
        </p:nvSpPr>
        <p:spPr/>
        <p:txBody>
          <a:bodyPr rtlCol="0">
            <a:normAutofit/>
          </a:bodyPr>
          <a:lstStyle/>
          <a:p>
            <a:pPr marL="0" indent="0" eaLnBrk="1" fontAlgn="auto" hangingPunct="1">
              <a:spcAft>
                <a:spcPts val="0"/>
              </a:spcAft>
              <a:buFont typeface="Arial" pitchFamily="34" charset="0"/>
              <a:buNone/>
              <a:defRPr/>
            </a:pPr>
            <a:endParaRPr lang="en-US" dirty="0" smtClean="0">
              <a:ea typeface="+mn-ea"/>
              <a:cs typeface="+mn-cs"/>
            </a:endParaRPr>
          </a:p>
          <a:p>
            <a:pPr eaLnBrk="1" fontAlgn="auto" hangingPunct="1">
              <a:spcAft>
                <a:spcPts val="0"/>
              </a:spcAft>
              <a:buFont typeface="Arial" pitchFamily="34" charset="0"/>
              <a:buChar char="•"/>
              <a:defRPr/>
            </a:pPr>
            <a:endParaRPr lang="en-US" dirty="0" smtClean="0">
              <a:ea typeface="+mn-ea"/>
              <a:cs typeface="+mn-cs"/>
            </a:endParaRPr>
          </a:p>
          <a:p>
            <a:pPr lvl="1" eaLnBrk="1" fontAlgn="auto" hangingPunct="1">
              <a:spcAft>
                <a:spcPts val="0"/>
              </a:spcAft>
              <a:buFont typeface="Arial" pitchFamily="34" charset="0"/>
              <a:buChar char="–"/>
              <a:defRPr/>
            </a:pPr>
            <a:endParaRPr lang="en-US" dirty="0">
              <a:ea typeface="+mn-ea"/>
            </a:endParaRPr>
          </a:p>
        </p:txBody>
      </p:sp>
      <p:sp>
        <p:nvSpPr>
          <p:cNvPr id="77827" name="TextBox 3"/>
          <p:cNvSpPr txBox="1">
            <a:spLocks noChangeArrowheads="1"/>
          </p:cNvSpPr>
          <p:nvPr/>
        </p:nvSpPr>
        <p:spPr bwMode="auto">
          <a:xfrm>
            <a:off x="3493128" y="3270250"/>
            <a:ext cx="2199014" cy="1661993"/>
          </a:xfrm>
          <a:prstGeom prst="rect">
            <a:avLst/>
          </a:prstGeom>
          <a:noFill/>
          <a:ln w="9525">
            <a:noFill/>
            <a:miter lim="800000"/>
            <a:headEnd/>
            <a:tailEnd/>
          </a:ln>
        </p:spPr>
        <p:txBody>
          <a:bodyPr wrap="none">
            <a:prstTxWarp prst="textNoShape">
              <a:avLst/>
            </a:prstTxWarp>
            <a:spAutoFit/>
          </a:bodyPr>
          <a:lstStyle/>
          <a:p>
            <a:pPr algn="ctr"/>
            <a:r>
              <a:rPr lang="en-US" sz="2800" dirty="0" smtClean="0">
                <a:latin typeface="Calibri" pitchFamily="-123" charset="0"/>
              </a:rPr>
              <a:t>Dr. X</a:t>
            </a:r>
            <a:endParaRPr lang="en-US" sz="2800" dirty="0">
              <a:latin typeface="Calibri" pitchFamily="-123" charset="0"/>
            </a:endParaRPr>
          </a:p>
          <a:p>
            <a:pPr algn="ctr"/>
            <a:r>
              <a:rPr lang="en-US" sz="2800" dirty="0" smtClean="0">
                <a:latin typeface="Calibri" pitchFamily="-123" charset="0"/>
              </a:rPr>
              <a:t>YZ University</a:t>
            </a:r>
            <a:endParaRPr lang="en-US" sz="2800" dirty="0">
              <a:latin typeface="Calibri" pitchFamily="-123" charset="0"/>
            </a:endParaRPr>
          </a:p>
          <a:p>
            <a:pPr algn="ctr"/>
            <a:r>
              <a:rPr lang="en-US" sz="2800" dirty="0">
                <a:latin typeface="Calibri" pitchFamily="-123" charset="0"/>
              </a:rPr>
              <a:t>June </a:t>
            </a:r>
            <a:r>
              <a:rPr lang="en-US" sz="2800" dirty="0" smtClean="0">
                <a:latin typeface="Calibri" pitchFamily="-123" charset="0"/>
              </a:rPr>
              <a:t>15, </a:t>
            </a:r>
            <a:r>
              <a:rPr lang="en-US" sz="2800" dirty="0">
                <a:latin typeface="Calibri" pitchFamily="-123" charset="0"/>
              </a:rPr>
              <a:t>2011</a:t>
            </a:r>
          </a:p>
          <a:p>
            <a:pPr algn="ctr"/>
            <a:endParaRPr lang="en-US" sz="1800" dirty="0">
              <a:latin typeface="Calibri" pitchFamily="-123"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Title 1"/>
          <p:cNvSpPr>
            <a:spLocks noGrp="1"/>
          </p:cNvSpPr>
          <p:nvPr>
            <p:ph type="title"/>
          </p:nvPr>
        </p:nvSpPr>
        <p:spPr/>
        <p:txBody>
          <a:bodyPr/>
          <a:lstStyle/>
          <a:p>
            <a:pPr eaLnBrk="1" hangingPunct="1"/>
            <a:r>
              <a:rPr lang="en-US" smtClean="0"/>
              <a:t>Thin Films for Solar Panels</a:t>
            </a:r>
          </a:p>
        </p:txBody>
      </p:sp>
      <p:sp>
        <p:nvSpPr>
          <p:cNvPr id="3" name="Content Placeholder 2"/>
          <p:cNvSpPr>
            <a:spLocks noGrp="1"/>
          </p:cNvSpPr>
          <p:nvPr>
            <p:ph idx="1"/>
          </p:nvPr>
        </p:nvSpPr>
        <p:spPr>
          <a:xfrm>
            <a:off x="247650" y="1600200"/>
            <a:ext cx="8672513" cy="4525963"/>
          </a:xfrm>
        </p:spPr>
        <p:txBody>
          <a:bodyPr rtlCol="0">
            <a:normAutofit/>
          </a:bodyPr>
          <a:lstStyle/>
          <a:p>
            <a:pPr marL="514350" indent="-514350" eaLnBrk="1" fontAlgn="auto" hangingPunct="1">
              <a:spcAft>
                <a:spcPts val="0"/>
              </a:spcAft>
              <a:buFont typeface="+mj-lt"/>
              <a:buAutoNum type="arabicPeriod"/>
              <a:defRPr/>
            </a:pPr>
            <a:r>
              <a:rPr lang="en-US" dirty="0" smtClean="0">
                <a:ea typeface="+mn-ea"/>
                <a:cs typeface="+mn-cs"/>
              </a:rPr>
              <a:t>Intro:  </a:t>
            </a:r>
            <a:r>
              <a:rPr lang="en-US" sz="2800" dirty="0" smtClean="0">
                <a:ea typeface="+mn-ea"/>
                <a:cs typeface="+mn-cs"/>
              </a:rPr>
              <a:t>The problem with conventional solar panels</a:t>
            </a:r>
          </a:p>
          <a:p>
            <a:pPr marL="514350" indent="-514350" eaLnBrk="1" fontAlgn="auto" hangingPunct="1">
              <a:spcAft>
                <a:spcPts val="0"/>
              </a:spcAft>
              <a:buFont typeface="+mj-lt"/>
              <a:buAutoNum type="arabicPeriod"/>
              <a:defRPr/>
            </a:pPr>
            <a:r>
              <a:rPr lang="en-US" dirty="0" smtClean="0">
                <a:ea typeface="+mn-ea"/>
                <a:cs typeface="+mn-cs"/>
              </a:rPr>
              <a:t>Approach</a:t>
            </a:r>
            <a:endParaRPr lang="en-US" dirty="0">
              <a:ea typeface="+mn-ea"/>
              <a:cs typeface="+mn-cs"/>
            </a:endParaRPr>
          </a:p>
          <a:p>
            <a:pPr marL="514350" indent="-514350" eaLnBrk="1" fontAlgn="auto" hangingPunct="1">
              <a:spcAft>
                <a:spcPts val="0"/>
              </a:spcAft>
              <a:buFont typeface="+mj-lt"/>
              <a:buAutoNum type="arabicPeriod"/>
              <a:defRPr/>
            </a:pPr>
            <a:r>
              <a:rPr lang="en-US" dirty="0" smtClean="0">
                <a:ea typeface="+mn-ea"/>
                <a:cs typeface="+mn-cs"/>
              </a:rPr>
              <a:t>Materials</a:t>
            </a:r>
          </a:p>
          <a:p>
            <a:pPr marL="514350" indent="-514350" eaLnBrk="1" fontAlgn="auto" hangingPunct="1">
              <a:spcAft>
                <a:spcPts val="0"/>
              </a:spcAft>
              <a:buFont typeface="+mj-lt"/>
              <a:buAutoNum type="arabicPeriod"/>
              <a:defRPr/>
            </a:pPr>
            <a:r>
              <a:rPr lang="en-US" dirty="0" smtClean="0">
                <a:ea typeface="+mn-ea"/>
                <a:cs typeface="+mn-cs"/>
              </a:rPr>
              <a:t>Procedures</a:t>
            </a:r>
          </a:p>
          <a:p>
            <a:pPr marL="514350" indent="-514350" eaLnBrk="1" fontAlgn="auto" hangingPunct="1">
              <a:spcAft>
                <a:spcPts val="0"/>
              </a:spcAft>
              <a:buFont typeface="+mj-lt"/>
              <a:buAutoNum type="arabicPeriod"/>
              <a:defRPr/>
            </a:pPr>
            <a:r>
              <a:rPr lang="en-US" dirty="0" smtClean="0">
                <a:ea typeface="+mn-ea"/>
                <a:cs typeface="+mn-cs"/>
              </a:rPr>
              <a:t>Results</a:t>
            </a:r>
          </a:p>
          <a:p>
            <a:pPr marL="514350" indent="-514350" eaLnBrk="1" fontAlgn="auto" hangingPunct="1">
              <a:spcAft>
                <a:spcPts val="0"/>
              </a:spcAft>
              <a:buFont typeface="+mj-lt"/>
              <a:buAutoNum type="arabicPeriod"/>
              <a:defRPr/>
            </a:pPr>
            <a:r>
              <a:rPr lang="en-US" dirty="0" smtClean="0">
                <a:ea typeface="+mn-ea"/>
                <a:cs typeface="+mn-cs"/>
              </a:rPr>
              <a:t>Conclusions</a:t>
            </a:r>
          </a:p>
          <a:p>
            <a:pPr marL="514350" indent="-514350" eaLnBrk="1" fontAlgn="auto" hangingPunct="1">
              <a:spcAft>
                <a:spcPts val="0"/>
              </a:spcAft>
              <a:buFont typeface="+mj-lt"/>
              <a:buAutoNum type="arabicPeriod"/>
              <a:defRPr/>
            </a:pPr>
            <a:r>
              <a:rPr lang="en-US" dirty="0" smtClean="0">
                <a:ea typeface="+mn-ea"/>
                <a:cs typeface="+mn-cs"/>
              </a:rPr>
              <a:t>Applications and next </a:t>
            </a:r>
            <a:r>
              <a:rPr lang="en-US" dirty="0">
                <a:ea typeface="+mn-ea"/>
                <a:cs typeface="+mn-cs"/>
              </a:rPr>
              <a:t>s</a:t>
            </a:r>
            <a:r>
              <a:rPr lang="en-US" dirty="0" smtClean="0">
                <a:ea typeface="+mn-ea"/>
                <a:cs typeface="+mn-cs"/>
              </a:rPr>
              <a:t>teps</a:t>
            </a:r>
          </a:p>
          <a:p>
            <a:pPr marL="0" indent="0" eaLnBrk="1" fontAlgn="auto" hangingPunct="1">
              <a:spcAft>
                <a:spcPts val="0"/>
              </a:spcAft>
              <a:buFont typeface="Arial" pitchFamily="34" charset="0"/>
              <a:buNone/>
              <a:defRPr/>
            </a:pPr>
            <a:endParaRPr lang="en-US" dirty="0" smtClean="0">
              <a:ea typeface="+mn-ea"/>
              <a:cs typeface="+mn-cs"/>
            </a:endParaRPr>
          </a:p>
          <a:p>
            <a:pPr eaLnBrk="1" fontAlgn="auto" hangingPunct="1">
              <a:spcAft>
                <a:spcPts val="0"/>
              </a:spcAft>
              <a:buFont typeface="Arial" pitchFamily="34" charset="0"/>
              <a:buChar char="•"/>
              <a:defRPr/>
            </a:pPr>
            <a:endParaRPr lang="en-US" dirty="0" smtClean="0">
              <a:ea typeface="+mn-ea"/>
              <a:cs typeface="+mn-cs"/>
            </a:endParaRPr>
          </a:p>
          <a:p>
            <a:pPr lvl="1" eaLnBrk="1" fontAlgn="auto" hangingPunct="1">
              <a:spcAft>
                <a:spcPts val="0"/>
              </a:spcAft>
              <a:buFont typeface="Arial" pitchFamily="34" charset="0"/>
              <a:buChar char="–"/>
              <a:defRPr/>
            </a:pPr>
            <a:endParaRPr lang="en-US" dirty="0">
              <a:ea typeface="+mn-ea"/>
            </a:endParaRPr>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417638"/>
          </a:xfrm>
        </p:spPr>
        <p:txBody>
          <a:bodyPr rtlCol="0">
            <a:normAutofit fontScale="90000"/>
          </a:bodyPr>
          <a:lstStyle/>
          <a:p>
            <a:pPr eaLnBrk="1" fontAlgn="auto" hangingPunct="1">
              <a:spcAft>
                <a:spcPts val="0"/>
              </a:spcAft>
              <a:defRPr/>
            </a:pPr>
            <a:r>
              <a:rPr lang="en-US" dirty="0" smtClean="0">
                <a:ea typeface="+mj-ea"/>
                <a:cs typeface="+mj-cs"/>
              </a:rPr>
              <a:t>1. The Problem with Conventional Solar Panels</a:t>
            </a:r>
            <a:endParaRPr lang="en-US" dirty="0">
              <a:ea typeface="+mj-ea"/>
              <a:cs typeface="+mj-cs"/>
            </a:endParaRPr>
          </a:p>
        </p:txBody>
      </p:sp>
      <p:sp>
        <p:nvSpPr>
          <p:cNvPr id="3" name="Content Placeholder 2"/>
          <p:cNvSpPr>
            <a:spLocks noGrp="1"/>
          </p:cNvSpPr>
          <p:nvPr>
            <p:ph idx="1"/>
          </p:nvPr>
        </p:nvSpPr>
        <p:spPr/>
        <p:txBody>
          <a:bodyPr rtlCol="0">
            <a:normAutofit/>
          </a:bodyPr>
          <a:lstStyle/>
          <a:p>
            <a:pPr marL="0" indent="0" eaLnBrk="1" fontAlgn="auto" hangingPunct="1">
              <a:spcAft>
                <a:spcPts val="0"/>
              </a:spcAft>
              <a:buFont typeface="Arial" pitchFamily="34" charset="0"/>
              <a:buNone/>
              <a:defRPr/>
            </a:pPr>
            <a:endParaRPr lang="en-US" dirty="0" smtClean="0">
              <a:ea typeface="+mn-ea"/>
              <a:cs typeface="+mn-cs"/>
            </a:endParaRPr>
          </a:p>
          <a:p>
            <a:pPr eaLnBrk="1" fontAlgn="auto" hangingPunct="1">
              <a:spcAft>
                <a:spcPts val="0"/>
              </a:spcAft>
              <a:buFont typeface="Arial" pitchFamily="34" charset="0"/>
              <a:buChar char="•"/>
              <a:defRPr/>
            </a:pPr>
            <a:endParaRPr lang="en-US" dirty="0" smtClean="0">
              <a:ea typeface="+mn-ea"/>
              <a:cs typeface="+mn-cs"/>
            </a:endParaRPr>
          </a:p>
          <a:p>
            <a:pPr lvl="1" eaLnBrk="1" fontAlgn="auto" hangingPunct="1">
              <a:spcAft>
                <a:spcPts val="0"/>
              </a:spcAft>
              <a:buFont typeface="Arial" pitchFamily="34" charset="0"/>
              <a:buChar char="–"/>
              <a:defRPr/>
            </a:pPr>
            <a:endParaRPr lang="en-US" dirty="0">
              <a:ea typeface="+mn-ea"/>
            </a:endParaRPr>
          </a:p>
        </p:txBody>
      </p:sp>
      <p:pic>
        <p:nvPicPr>
          <p:cNvPr id="81923" name="Picture 5"/>
          <p:cNvPicPr>
            <a:picLocks noChangeAspect="1"/>
          </p:cNvPicPr>
          <p:nvPr/>
        </p:nvPicPr>
        <p:blipFill>
          <a:blip r:embed="rId3"/>
          <a:srcRect/>
          <a:stretch>
            <a:fillRect/>
          </a:stretch>
        </p:blipFill>
        <p:spPr bwMode="auto">
          <a:xfrm>
            <a:off x="1138238" y="1384300"/>
            <a:ext cx="7027862" cy="5270500"/>
          </a:xfrm>
          <a:prstGeom prst="rect">
            <a:avLst/>
          </a:prstGeom>
          <a:noFill/>
          <a:ln w="9525">
            <a:noFill/>
            <a:miter lim="800000"/>
            <a:headEnd/>
            <a:tailEnd/>
          </a:ln>
        </p:spPr>
      </p:pic>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rtlCol="0">
            <a:normAutofit/>
          </a:bodyPr>
          <a:lstStyle/>
          <a:p>
            <a:pPr marL="0" indent="0" eaLnBrk="1" fontAlgn="auto" hangingPunct="1">
              <a:spcAft>
                <a:spcPts val="0"/>
              </a:spcAft>
              <a:buFont typeface="Arial" pitchFamily="34" charset="0"/>
              <a:buNone/>
              <a:defRPr/>
            </a:pPr>
            <a:endParaRPr lang="en-US" dirty="0" smtClean="0">
              <a:ea typeface="+mn-ea"/>
              <a:cs typeface="+mn-cs"/>
            </a:endParaRPr>
          </a:p>
          <a:p>
            <a:pPr eaLnBrk="1" fontAlgn="auto" hangingPunct="1">
              <a:spcAft>
                <a:spcPts val="0"/>
              </a:spcAft>
              <a:buFont typeface="Arial" pitchFamily="34" charset="0"/>
              <a:buChar char="•"/>
              <a:defRPr/>
            </a:pPr>
            <a:endParaRPr lang="en-US" dirty="0" smtClean="0">
              <a:ea typeface="+mn-ea"/>
              <a:cs typeface="+mn-cs"/>
            </a:endParaRPr>
          </a:p>
          <a:p>
            <a:pPr lvl="1" eaLnBrk="1" fontAlgn="auto" hangingPunct="1">
              <a:spcAft>
                <a:spcPts val="0"/>
              </a:spcAft>
              <a:buFont typeface="Arial" pitchFamily="34" charset="0"/>
              <a:buChar char="–"/>
              <a:defRPr/>
            </a:pPr>
            <a:endParaRPr lang="en-US" dirty="0">
              <a:ea typeface="+mn-ea"/>
            </a:endParaRPr>
          </a:p>
        </p:txBody>
      </p:sp>
      <p:pic>
        <p:nvPicPr>
          <p:cNvPr id="83970" name="Picture 5"/>
          <p:cNvPicPr>
            <a:picLocks noChangeAspect="1"/>
          </p:cNvPicPr>
          <p:nvPr/>
        </p:nvPicPr>
        <p:blipFill>
          <a:blip r:embed="rId3"/>
          <a:srcRect/>
          <a:stretch>
            <a:fillRect/>
          </a:stretch>
        </p:blipFill>
        <p:spPr bwMode="auto">
          <a:xfrm>
            <a:off x="130175" y="61913"/>
            <a:ext cx="8905875" cy="6680200"/>
          </a:xfrm>
          <a:prstGeom prst="rect">
            <a:avLst/>
          </a:prstGeom>
          <a:noFill/>
          <a:ln w="9525">
            <a:noFill/>
            <a:miter lim="800000"/>
            <a:headEnd/>
            <a:tailEnd/>
          </a:ln>
        </p:spPr>
      </p:pic>
      <p:sp>
        <p:nvSpPr>
          <p:cNvPr id="83971" name="TextBox 3"/>
          <p:cNvSpPr txBox="1">
            <a:spLocks noChangeArrowheads="1"/>
          </p:cNvSpPr>
          <p:nvPr/>
        </p:nvSpPr>
        <p:spPr bwMode="auto">
          <a:xfrm>
            <a:off x="1050925" y="1371600"/>
            <a:ext cx="4130675" cy="4203700"/>
          </a:xfrm>
          <a:prstGeom prst="rect">
            <a:avLst/>
          </a:prstGeom>
          <a:noFill/>
          <a:ln w="9525">
            <a:noFill/>
            <a:miter lim="800000"/>
            <a:headEnd/>
            <a:tailEnd/>
          </a:ln>
        </p:spPr>
        <p:txBody>
          <a:bodyPr>
            <a:prstTxWarp prst="textNoShape">
              <a:avLst/>
            </a:prstTxWarp>
            <a:spAutoFit/>
          </a:bodyPr>
          <a:lstStyle/>
          <a:p>
            <a:r>
              <a:rPr lang="en-US" sz="5400" b="1" dirty="0">
                <a:latin typeface="Calibri" pitchFamily="-123" charset="0"/>
              </a:rPr>
              <a:t>HEAVY</a:t>
            </a:r>
          </a:p>
          <a:p>
            <a:r>
              <a:rPr lang="en-US" sz="5400" b="1" dirty="0">
                <a:latin typeface="Calibri" pitchFamily="-123" charset="0"/>
              </a:rPr>
              <a:t>BRITTLE </a:t>
            </a:r>
          </a:p>
          <a:p>
            <a:r>
              <a:rPr lang="en-US" sz="5400" b="1" dirty="0">
                <a:latin typeface="Calibri" pitchFamily="-123" charset="0"/>
              </a:rPr>
              <a:t>EXPENSIVE</a:t>
            </a:r>
          </a:p>
          <a:p>
            <a:r>
              <a:rPr lang="en-US" sz="5400" b="1" dirty="0">
                <a:latin typeface="Calibri" pitchFamily="-123" charset="0"/>
              </a:rPr>
              <a:t>INEFFICIENT</a:t>
            </a:r>
          </a:p>
          <a:p>
            <a:endParaRPr lang="en-US" sz="5400" b="1" dirty="0">
              <a:latin typeface="Calibri" pitchFamily="-123" charset="0"/>
            </a:endParaRPr>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icture 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729" y="60795"/>
            <a:ext cx="5895688" cy="4579082"/>
          </a:xfrm>
          <a:prstGeom prst="rect">
            <a:avLst/>
          </a:prstGeom>
        </p:spPr>
      </p:pic>
      <p:sp>
        <p:nvSpPr>
          <p:cNvPr id="3" name="Content Placeholder 2"/>
          <p:cNvSpPr>
            <a:spLocks noGrp="1"/>
          </p:cNvSpPr>
          <p:nvPr>
            <p:ph idx="1"/>
          </p:nvPr>
        </p:nvSpPr>
        <p:spPr>
          <a:xfrm>
            <a:off x="457200" y="1600200"/>
            <a:ext cx="8499726" cy="4525963"/>
          </a:xfrm>
        </p:spPr>
        <p:txBody>
          <a:bodyPr rtlCol="0">
            <a:normAutofit/>
          </a:bodyPr>
          <a:lstStyle/>
          <a:p>
            <a:pPr marL="0" indent="0" eaLnBrk="1" fontAlgn="auto" hangingPunct="1">
              <a:spcAft>
                <a:spcPts val="0"/>
              </a:spcAft>
              <a:buFont typeface="Arial" pitchFamily="34" charset="0"/>
              <a:buNone/>
              <a:defRPr/>
            </a:pPr>
            <a:endParaRPr lang="en-US" dirty="0" smtClean="0">
              <a:ea typeface="+mn-ea"/>
              <a:cs typeface="+mn-cs"/>
            </a:endParaRPr>
          </a:p>
          <a:p>
            <a:pPr eaLnBrk="1" fontAlgn="auto" hangingPunct="1">
              <a:spcAft>
                <a:spcPts val="0"/>
              </a:spcAft>
              <a:buFont typeface="Arial" pitchFamily="34" charset="0"/>
              <a:buChar char="•"/>
              <a:defRPr/>
            </a:pPr>
            <a:endParaRPr lang="en-US" dirty="0" smtClean="0">
              <a:ea typeface="+mn-ea"/>
              <a:cs typeface="+mn-cs"/>
            </a:endParaRPr>
          </a:p>
          <a:p>
            <a:pPr lvl="1" eaLnBrk="1" fontAlgn="auto" hangingPunct="1">
              <a:spcAft>
                <a:spcPts val="0"/>
              </a:spcAft>
              <a:buFont typeface="Arial" pitchFamily="34" charset="0"/>
              <a:buChar char="–"/>
              <a:defRPr/>
            </a:pPr>
            <a:endParaRPr lang="en-US" dirty="0">
              <a:ea typeface="+mn-ea"/>
            </a:endParaRPr>
          </a:p>
        </p:txBody>
      </p:sp>
      <p:pic>
        <p:nvPicPr>
          <p:cNvPr id="5" name="Picture 1041"/>
          <p:cNvPicPr>
            <a:picLocks noChangeAspect="1" noChangeArrowheads="1"/>
          </p:cNvPicPr>
          <p:nvPr/>
        </p:nvPicPr>
        <p:blipFill>
          <a:blip r:embed="rId4"/>
          <a:srcRect/>
          <a:stretch>
            <a:fillRect/>
          </a:stretch>
        </p:blipFill>
        <p:spPr bwMode="auto">
          <a:xfrm rot="3809233">
            <a:off x="4642040" y="4544847"/>
            <a:ext cx="2740523" cy="2133842"/>
          </a:xfrm>
          <a:prstGeom prst="rect">
            <a:avLst/>
          </a:prstGeom>
          <a:noFill/>
          <a:ln w="9525">
            <a:noFill/>
            <a:miter lim="800000"/>
            <a:headEnd/>
            <a:tailEnd/>
          </a:ln>
          <a:effectLst/>
        </p:spPr>
      </p:pic>
      <p:sp>
        <p:nvSpPr>
          <p:cNvPr id="6" name="TextBox 5"/>
          <p:cNvSpPr txBox="1"/>
          <p:nvPr/>
        </p:nvSpPr>
        <p:spPr>
          <a:xfrm>
            <a:off x="158729" y="5437585"/>
            <a:ext cx="5328805" cy="584776"/>
          </a:xfrm>
          <a:prstGeom prst="rect">
            <a:avLst/>
          </a:prstGeom>
        </p:spPr>
        <p:style>
          <a:lnRef idx="3">
            <a:schemeClr val="lt1"/>
          </a:lnRef>
          <a:fillRef idx="1">
            <a:schemeClr val="dk1"/>
          </a:fillRef>
          <a:effectRef idx="1">
            <a:schemeClr val="dk1"/>
          </a:effectRef>
          <a:fontRef idx="minor">
            <a:schemeClr val="lt1"/>
          </a:fontRef>
        </p:style>
        <p:txBody>
          <a:bodyPr wrap="square" rtlCol="0">
            <a:spAutoFit/>
          </a:bodyPr>
          <a:lstStyle/>
          <a:p>
            <a:r>
              <a:rPr lang="en-US" sz="3200" dirty="0" smtClean="0"/>
              <a:t>      750 lbs. / square meter</a:t>
            </a:r>
            <a:endParaRPr lang="en-US" sz="3200" dirty="0"/>
          </a:p>
        </p:txBody>
      </p:sp>
      <p:sp>
        <p:nvSpPr>
          <p:cNvPr id="7" name="Rectangle 6"/>
          <p:cNvSpPr/>
          <p:nvPr/>
        </p:nvSpPr>
        <p:spPr>
          <a:xfrm>
            <a:off x="6349213" y="571749"/>
            <a:ext cx="2794787" cy="3046988"/>
          </a:xfrm>
          <a:prstGeom prst="rect">
            <a:avLst/>
          </a:prstGeom>
        </p:spPr>
        <p:txBody>
          <a:bodyPr wrap="square">
            <a:spAutoFit/>
          </a:bodyPr>
          <a:lstStyle/>
          <a:p>
            <a:r>
              <a:rPr lang="en-US" sz="4000" b="1" dirty="0" smtClean="0">
                <a:latin typeface="Calibri" pitchFamily="-123" charset="0"/>
              </a:rPr>
              <a:t>WEIGHT</a:t>
            </a:r>
          </a:p>
          <a:p>
            <a:endParaRPr lang="en-US" sz="2800" dirty="0">
              <a:latin typeface="Calibri" pitchFamily="-123" charset="0"/>
            </a:endParaRPr>
          </a:p>
          <a:p>
            <a:endParaRPr lang="en-US" sz="2800" dirty="0" smtClean="0">
              <a:latin typeface="Calibri" pitchFamily="-123" charset="0"/>
            </a:endParaRPr>
          </a:p>
          <a:p>
            <a:endParaRPr lang="en-US" sz="3200" dirty="0" smtClean="0">
              <a:latin typeface="Calibri" pitchFamily="-123" charset="0"/>
            </a:endParaRPr>
          </a:p>
          <a:p>
            <a:r>
              <a:rPr lang="en-US" sz="3200" dirty="0" smtClean="0">
                <a:latin typeface="Calibri" pitchFamily="-123" charset="0"/>
              </a:rPr>
              <a:t>Heaviness has </a:t>
            </a:r>
          </a:p>
          <a:p>
            <a:r>
              <a:rPr lang="en-US" sz="3200" dirty="0" smtClean="0">
                <a:latin typeface="Calibri" pitchFamily="-123" charset="0"/>
              </a:rPr>
              <a:t>consequences</a:t>
            </a:r>
            <a:endParaRPr lang="en-US" sz="3200" dirty="0">
              <a:latin typeface="Calibri" pitchFamily="-123" charset="0"/>
            </a:endParaRPr>
          </a:p>
        </p:txBody>
      </p:sp>
    </p:spTree>
    <p:extLst>
      <p:ext uri="{BB962C8B-B14F-4D97-AF65-F5344CB8AC3E}">
        <p14:creationId xmlns:p14="http://schemas.microsoft.com/office/powerpoint/2010/main" val="338144967"/>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88437" y="294846"/>
            <a:ext cx="7667772" cy="5831317"/>
          </a:xfrm>
        </p:spPr>
        <p:txBody>
          <a:bodyPr rtlCol="0">
            <a:normAutofit/>
          </a:bodyPr>
          <a:lstStyle/>
          <a:p>
            <a:pPr marL="0" indent="0" eaLnBrk="1" fontAlgn="auto" hangingPunct="1">
              <a:spcAft>
                <a:spcPts val="0"/>
              </a:spcAft>
              <a:buFont typeface="Arial" pitchFamily="34" charset="0"/>
              <a:buNone/>
              <a:defRPr/>
            </a:pPr>
            <a:endParaRPr lang="en-US" dirty="0" smtClean="0">
              <a:ea typeface="+mn-ea"/>
              <a:cs typeface="+mn-cs"/>
            </a:endParaRPr>
          </a:p>
          <a:p>
            <a:pPr eaLnBrk="1" fontAlgn="auto" hangingPunct="1">
              <a:spcAft>
                <a:spcPts val="0"/>
              </a:spcAft>
              <a:buFont typeface="Arial" pitchFamily="34" charset="0"/>
              <a:buChar char="•"/>
              <a:defRPr/>
            </a:pPr>
            <a:endParaRPr lang="en-US" dirty="0" smtClean="0">
              <a:ea typeface="+mn-ea"/>
              <a:cs typeface="+mn-cs"/>
            </a:endParaRPr>
          </a:p>
          <a:p>
            <a:pPr lvl="1" eaLnBrk="1" fontAlgn="auto" hangingPunct="1">
              <a:spcAft>
                <a:spcPts val="0"/>
              </a:spcAft>
              <a:buFont typeface="Arial" pitchFamily="34" charset="0"/>
              <a:buChar char="–"/>
              <a:defRPr/>
            </a:pPr>
            <a:endParaRPr lang="en-US" dirty="0">
              <a:ea typeface="+mn-ea"/>
            </a:endParaRPr>
          </a:p>
        </p:txBody>
      </p:sp>
      <p:pic>
        <p:nvPicPr>
          <p:cNvPr id="5" name="Picture 1041"/>
          <p:cNvPicPr>
            <a:picLocks noChangeAspect="1" noChangeArrowheads="1"/>
          </p:cNvPicPr>
          <p:nvPr/>
        </p:nvPicPr>
        <p:blipFill>
          <a:blip r:embed="rId3"/>
          <a:srcRect/>
          <a:stretch>
            <a:fillRect/>
          </a:stretch>
        </p:blipFill>
        <p:spPr bwMode="auto">
          <a:xfrm rot="3809233">
            <a:off x="4722151" y="2054476"/>
            <a:ext cx="2322521" cy="1808375"/>
          </a:xfrm>
          <a:prstGeom prst="rect">
            <a:avLst/>
          </a:prstGeom>
          <a:noFill/>
          <a:ln w="9525">
            <a:noFill/>
            <a:miter lim="800000"/>
            <a:headEnd/>
            <a:tailEnd/>
          </a:ln>
          <a:effectLst/>
        </p:spPr>
      </p:pic>
      <p:sp>
        <p:nvSpPr>
          <p:cNvPr id="7" name="Rectangle 6"/>
          <p:cNvSpPr/>
          <p:nvPr/>
        </p:nvSpPr>
        <p:spPr>
          <a:xfrm>
            <a:off x="6566147" y="2833417"/>
            <a:ext cx="8370721" cy="1569660"/>
          </a:xfrm>
          <a:prstGeom prst="rect">
            <a:avLst/>
          </a:prstGeom>
        </p:spPr>
        <p:txBody>
          <a:bodyPr wrap="square">
            <a:spAutoFit/>
          </a:bodyPr>
          <a:lstStyle/>
          <a:p>
            <a:r>
              <a:rPr lang="en-US" sz="3200" dirty="0" smtClean="0">
                <a:latin typeface="Calibri" pitchFamily="-123" charset="0"/>
              </a:rPr>
              <a:t>Heaviness </a:t>
            </a:r>
          </a:p>
          <a:p>
            <a:r>
              <a:rPr lang="en-US" sz="3200" dirty="0" smtClean="0">
                <a:latin typeface="Calibri" pitchFamily="-123" charset="0"/>
              </a:rPr>
              <a:t>has </a:t>
            </a:r>
          </a:p>
          <a:p>
            <a:r>
              <a:rPr lang="en-US" sz="3200" dirty="0" smtClean="0">
                <a:latin typeface="Calibri" pitchFamily="-123" charset="0"/>
              </a:rPr>
              <a:t>consequences</a:t>
            </a:r>
            <a:endParaRPr lang="en-US" sz="3200" dirty="0">
              <a:latin typeface="Calibri" pitchFamily="-123" charset="0"/>
            </a:endParaRPr>
          </a:p>
        </p:txBody>
      </p:sp>
      <p:graphicFrame>
        <p:nvGraphicFramePr>
          <p:cNvPr id="2" name="Chart 1"/>
          <p:cNvGraphicFramePr/>
          <p:nvPr>
            <p:extLst>
              <p:ext uri="{D42A27DB-BD31-4B8C-83A1-F6EECF244321}">
                <p14:modId xmlns:p14="http://schemas.microsoft.com/office/powerpoint/2010/main" val="746782355"/>
              </p:ext>
            </p:extLst>
          </p:nvPr>
        </p:nvGraphicFramePr>
        <p:xfrm>
          <a:off x="385488" y="571749"/>
          <a:ext cx="6984134" cy="4758156"/>
        </p:xfrm>
        <a:graphic>
          <a:graphicData uri="http://schemas.openxmlformats.org/drawingml/2006/chart">
            <c:chart xmlns:c="http://schemas.openxmlformats.org/drawingml/2006/chart" xmlns:r="http://schemas.openxmlformats.org/officeDocument/2006/relationships" r:id="rId4"/>
          </a:graphicData>
        </a:graphic>
      </p:graphicFrame>
      <p:cxnSp>
        <p:nvCxnSpPr>
          <p:cNvPr id="6" name="Straight Connector 5"/>
          <p:cNvCxnSpPr/>
          <p:nvPr/>
        </p:nvCxnSpPr>
        <p:spPr>
          <a:xfrm>
            <a:off x="1088437" y="1179382"/>
            <a:ext cx="22675" cy="3606192"/>
          </a:xfrm>
          <a:prstGeom prst="line">
            <a:avLst/>
          </a:prstGeom>
          <a:ln w="38100" cmpd="sng"/>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111112" y="4762894"/>
            <a:ext cx="5215425" cy="0"/>
          </a:xfrm>
          <a:prstGeom prst="line">
            <a:avLst/>
          </a:prstGeom>
          <a:ln w="38100" cmpd="sng"/>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19485996"/>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7200" y="0"/>
            <a:ext cx="8229600" cy="1417638"/>
          </a:xfrm>
        </p:spPr>
        <p:txBody>
          <a:bodyPr rtlCol="0">
            <a:normAutofit fontScale="90000"/>
          </a:bodyPr>
          <a:lstStyle/>
          <a:p>
            <a:pPr eaLnBrk="1" fontAlgn="auto" hangingPunct="1">
              <a:spcAft>
                <a:spcPts val="0"/>
              </a:spcAft>
              <a:defRPr/>
            </a:pPr>
            <a:r>
              <a:rPr lang="en-US" dirty="0" smtClean="0">
                <a:ea typeface="+mj-ea"/>
                <a:cs typeface="+mj-cs"/>
              </a:rPr>
              <a:t>1. The Problem with Conventional Solar Panels</a:t>
            </a:r>
            <a:endParaRPr lang="en-US" dirty="0">
              <a:ea typeface="+mj-ea"/>
              <a:cs typeface="+mj-cs"/>
            </a:endParaRPr>
          </a:p>
        </p:txBody>
      </p:sp>
      <p:sp>
        <p:nvSpPr>
          <p:cNvPr id="3" name="Content Placeholder 2"/>
          <p:cNvSpPr>
            <a:spLocks noGrp="1"/>
          </p:cNvSpPr>
          <p:nvPr>
            <p:ph idx="4294967295"/>
          </p:nvPr>
        </p:nvSpPr>
        <p:spPr/>
        <p:txBody>
          <a:bodyPr rtlCol="0">
            <a:normAutofit/>
          </a:bodyPr>
          <a:lstStyle/>
          <a:p>
            <a:pPr marL="0" indent="0" eaLnBrk="1" fontAlgn="auto" hangingPunct="1">
              <a:spcAft>
                <a:spcPts val="0"/>
              </a:spcAft>
              <a:buFont typeface="Arial" pitchFamily="34" charset="0"/>
              <a:buNone/>
              <a:defRPr/>
            </a:pPr>
            <a:endParaRPr lang="en-US" dirty="0" smtClean="0">
              <a:ea typeface="+mn-ea"/>
              <a:cs typeface="+mn-cs"/>
            </a:endParaRPr>
          </a:p>
          <a:p>
            <a:pPr eaLnBrk="1" fontAlgn="auto" hangingPunct="1">
              <a:spcAft>
                <a:spcPts val="0"/>
              </a:spcAft>
              <a:buFont typeface="Arial" pitchFamily="34" charset="0"/>
              <a:buChar char="•"/>
              <a:defRPr/>
            </a:pPr>
            <a:endParaRPr lang="en-US" dirty="0" smtClean="0">
              <a:ea typeface="+mn-ea"/>
              <a:cs typeface="+mn-cs"/>
            </a:endParaRPr>
          </a:p>
          <a:p>
            <a:pPr lvl="1" eaLnBrk="1" fontAlgn="auto" hangingPunct="1">
              <a:spcAft>
                <a:spcPts val="0"/>
              </a:spcAft>
              <a:buFont typeface="Arial" pitchFamily="34" charset="0"/>
              <a:buChar char="–"/>
              <a:defRPr/>
            </a:pPr>
            <a:endParaRPr lang="en-US" dirty="0">
              <a:ea typeface="+mn-ea"/>
            </a:endParaRPr>
          </a:p>
        </p:txBody>
      </p:sp>
      <p:pic>
        <p:nvPicPr>
          <p:cNvPr id="86019" name="Picture 5"/>
          <p:cNvPicPr>
            <a:picLocks noChangeAspect="1"/>
          </p:cNvPicPr>
          <p:nvPr/>
        </p:nvPicPr>
        <p:blipFill>
          <a:blip r:embed="rId3"/>
          <a:srcRect/>
          <a:stretch>
            <a:fillRect/>
          </a:stretch>
        </p:blipFill>
        <p:spPr bwMode="auto">
          <a:xfrm>
            <a:off x="1138238" y="1384300"/>
            <a:ext cx="7027862" cy="5270500"/>
          </a:xfrm>
          <a:prstGeom prst="rect">
            <a:avLst/>
          </a:prstGeom>
          <a:noFill/>
          <a:ln w="9525">
            <a:noFill/>
            <a:miter lim="800000"/>
            <a:headEnd/>
            <a:tailEnd/>
          </a:ln>
        </p:spPr>
      </p:pic>
      <p:pic>
        <p:nvPicPr>
          <p:cNvPr id="86020" name="Picture 7" descr="Picture 8.png"/>
          <p:cNvPicPr>
            <a:picLocks noChangeAspect="1"/>
          </p:cNvPicPr>
          <p:nvPr/>
        </p:nvPicPr>
        <p:blipFill>
          <a:blip r:embed="rId4"/>
          <a:srcRect/>
          <a:stretch>
            <a:fillRect/>
          </a:stretch>
        </p:blipFill>
        <p:spPr bwMode="auto">
          <a:xfrm>
            <a:off x="3249613" y="0"/>
            <a:ext cx="4659312" cy="4203700"/>
          </a:xfrm>
          <a:prstGeom prst="rect">
            <a:avLst/>
          </a:prstGeom>
          <a:noFill/>
          <a:ln w="9525">
            <a:noFill/>
            <a:miter lim="800000"/>
            <a:headEnd/>
            <a:tailEnd/>
          </a:ln>
        </p:spPr>
      </p:pic>
      <p:sp>
        <p:nvSpPr>
          <p:cNvPr id="86021" name="Rectangle 7"/>
          <p:cNvSpPr>
            <a:spLocks noChangeArrowheads="1"/>
          </p:cNvSpPr>
          <p:nvPr/>
        </p:nvSpPr>
        <p:spPr bwMode="auto">
          <a:xfrm>
            <a:off x="4849813" y="1455738"/>
            <a:ext cx="3059112" cy="352425"/>
          </a:xfrm>
          <a:prstGeom prst="rect">
            <a:avLst/>
          </a:prstGeom>
          <a:solidFill>
            <a:schemeClr val="accent1">
              <a:alpha val="27843"/>
            </a:schemeClr>
          </a:solidFill>
          <a:ln w="9525">
            <a:solidFill>
              <a:schemeClr val="tx1"/>
            </a:solidFill>
            <a:miter lim="800000"/>
            <a:headEnd/>
            <a:tailEnd/>
          </a:ln>
        </p:spPr>
        <p:txBody>
          <a:bodyPr wrap="none" anchor="ctr">
            <a:prstTxWarp prst="textNoShape">
              <a:avLst/>
            </a:prstTxWarp>
          </a:bodyPr>
          <a:lstStyle/>
          <a:p>
            <a:endParaRPr lang="en-US"/>
          </a:p>
        </p:txBody>
      </p:sp>
      <p:sp>
        <p:nvSpPr>
          <p:cNvPr id="9" name="Notched Right Arrow 8"/>
          <p:cNvSpPr/>
          <p:nvPr/>
        </p:nvSpPr>
        <p:spPr>
          <a:xfrm rot="1411212" flipH="1">
            <a:off x="6451600" y="1970088"/>
            <a:ext cx="2473325" cy="452437"/>
          </a:xfrm>
          <a:prstGeom prst="notchedRightArrow">
            <a:avLst/>
          </a:prstGeom>
          <a:ln w="57150"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800">
              <a:solidFill>
                <a:srgbClr val="FF0000"/>
              </a:solidFill>
            </a:endParaRPr>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rtlCol="0">
            <a:normAutofit/>
          </a:bodyPr>
          <a:lstStyle/>
          <a:p>
            <a:pPr marL="0" indent="0" eaLnBrk="1" fontAlgn="auto" hangingPunct="1">
              <a:spcAft>
                <a:spcPts val="0"/>
              </a:spcAft>
              <a:buFont typeface="Arial" pitchFamily="34" charset="0"/>
              <a:buNone/>
              <a:defRPr/>
            </a:pPr>
            <a:endParaRPr lang="en-US" dirty="0" smtClean="0">
              <a:ea typeface="+mn-ea"/>
              <a:cs typeface="+mn-cs"/>
            </a:endParaRPr>
          </a:p>
          <a:p>
            <a:pPr eaLnBrk="1" fontAlgn="auto" hangingPunct="1">
              <a:spcAft>
                <a:spcPts val="0"/>
              </a:spcAft>
              <a:buFont typeface="Arial" pitchFamily="34" charset="0"/>
              <a:buChar char="•"/>
              <a:defRPr/>
            </a:pPr>
            <a:endParaRPr lang="en-US" dirty="0" smtClean="0">
              <a:ea typeface="+mn-ea"/>
              <a:cs typeface="+mn-cs"/>
            </a:endParaRPr>
          </a:p>
          <a:p>
            <a:pPr lvl="1" eaLnBrk="1" fontAlgn="auto" hangingPunct="1">
              <a:spcAft>
                <a:spcPts val="0"/>
              </a:spcAft>
              <a:buFont typeface="Arial" pitchFamily="34" charset="0"/>
              <a:buChar char="–"/>
              <a:defRPr/>
            </a:pPr>
            <a:endParaRPr lang="en-US" dirty="0">
              <a:ea typeface="+mn-ea"/>
            </a:endParaRPr>
          </a:p>
        </p:txBody>
      </p:sp>
      <p:pic>
        <p:nvPicPr>
          <p:cNvPr id="88066" name="Picture 4" descr="Picture 7.png"/>
          <p:cNvPicPr>
            <a:picLocks noChangeAspect="1"/>
          </p:cNvPicPr>
          <p:nvPr/>
        </p:nvPicPr>
        <p:blipFill>
          <a:blip r:embed="rId3"/>
          <a:srcRect/>
          <a:stretch>
            <a:fillRect/>
          </a:stretch>
        </p:blipFill>
        <p:spPr bwMode="auto">
          <a:xfrm>
            <a:off x="0" y="787400"/>
            <a:ext cx="9144000" cy="5275263"/>
          </a:xfrm>
          <a:prstGeom prst="rect">
            <a:avLst/>
          </a:prstGeom>
          <a:noFill/>
          <a:ln w="9525">
            <a:noFill/>
            <a:miter lim="800000"/>
            <a:headEnd/>
            <a:tailEnd/>
          </a:ln>
        </p:spPr>
      </p:pic>
      <p:sp>
        <p:nvSpPr>
          <p:cNvPr id="88067" name="TextBox 6"/>
          <p:cNvSpPr txBox="1">
            <a:spLocks noChangeArrowheads="1"/>
          </p:cNvSpPr>
          <p:nvPr/>
        </p:nvSpPr>
        <p:spPr bwMode="auto">
          <a:xfrm>
            <a:off x="207963" y="96838"/>
            <a:ext cx="8936037" cy="641350"/>
          </a:xfrm>
          <a:prstGeom prst="rect">
            <a:avLst/>
          </a:prstGeom>
          <a:noFill/>
          <a:ln w="9525">
            <a:noFill/>
            <a:miter lim="800000"/>
            <a:headEnd/>
            <a:tailEnd/>
          </a:ln>
        </p:spPr>
        <p:txBody>
          <a:bodyPr>
            <a:prstTxWarp prst="textNoShape">
              <a:avLst/>
            </a:prstTxWarp>
            <a:spAutoFit/>
          </a:bodyPr>
          <a:lstStyle/>
          <a:p>
            <a:r>
              <a:rPr lang="en-US" sz="3600">
                <a:latin typeface="Calibri" pitchFamily="-123" charset="0"/>
              </a:rPr>
              <a:t>Menu:  Slide Show:  Presenter Tools or View</a:t>
            </a:r>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3" name="Picture 2" descr="Picture 6"/>
          <p:cNvPicPr>
            <a:picLocks noChangeAspect="1" noChangeArrowheads="1"/>
          </p:cNvPicPr>
          <p:nvPr/>
        </p:nvPicPr>
        <p:blipFill>
          <a:blip r:embed="rId3"/>
          <a:srcRect/>
          <a:stretch>
            <a:fillRect/>
          </a:stretch>
        </p:blipFill>
        <p:spPr bwMode="auto">
          <a:xfrm>
            <a:off x="0" y="801688"/>
            <a:ext cx="9144000" cy="5730875"/>
          </a:xfrm>
          <a:prstGeom prst="rect">
            <a:avLst/>
          </a:prstGeom>
          <a:noFill/>
          <a:ln w="9525">
            <a:noFill/>
            <a:miter lim="800000"/>
            <a:headEnd/>
            <a:tailEnd/>
          </a:ln>
        </p:spPr>
      </p:pic>
      <p:sp>
        <p:nvSpPr>
          <p:cNvPr id="90114" name="TextBox 6"/>
          <p:cNvSpPr txBox="1">
            <a:spLocks noChangeArrowheads="1"/>
          </p:cNvSpPr>
          <p:nvPr/>
        </p:nvSpPr>
        <p:spPr bwMode="auto">
          <a:xfrm>
            <a:off x="204788" y="96838"/>
            <a:ext cx="8936037" cy="641350"/>
          </a:xfrm>
          <a:prstGeom prst="rect">
            <a:avLst/>
          </a:prstGeom>
          <a:noFill/>
          <a:ln w="9525">
            <a:noFill/>
            <a:miter lim="800000"/>
            <a:headEnd/>
            <a:tailEnd/>
          </a:ln>
        </p:spPr>
        <p:txBody>
          <a:bodyPr>
            <a:prstTxWarp prst="textNoShape">
              <a:avLst/>
            </a:prstTxWarp>
            <a:spAutoFit/>
          </a:bodyPr>
          <a:lstStyle/>
          <a:p>
            <a:r>
              <a:rPr lang="en-US" sz="3600" dirty="0">
                <a:latin typeface="Calibri" pitchFamily="-123" charset="0"/>
              </a:rPr>
              <a:t>Presenter Tools on </a:t>
            </a:r>
            <a:r>
              <a:rPr lang="en-US" sz="3600" dirty="0" smtClean="0">
                <a:latin typeface="Calibri" pitchFamily="-123" charset="0"/>
              </a:rPr>
              <a:t>Older </a:t>
            </a:r>
            <a:r>
              <a:rPr lang="en-US" sz="3600" dirty="0">
                <a:latin typeface="Calibri" pitchFamily="-123" charset="0"/>
              </a:rPr>
              <a:t>PPT </a:t>
            </a:r>
            <a:r>
              <a:rPr lang="en-US" sz="3600" dirty="0" smtClean="0">
                <a:latin typeface="Calibri" pitchFamily="-123" charset="0"/>
              </a:rPr>
              <a:t>Versions</a:t>
            </a:r>
            <a:endParaRPr lang="en-US" sz="3600" dirty="0">
              <a:latin typeface="Calibri" pitchFamily="-123" charset="0"/>
            </a:endParaRPr>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76338" y="5964957"/>
            <a:ext cx="6789737" cy="612372"/>
          </a:xfrm>
        </p:spPr>
        <p:txBody>
          <a:bodyPr/>
          <a:lstStyle/>
          <a:p>
            <a:r>
              <a:rPr lang="en-US" sz="3600" dirty="0" smtClean="0"/>
              <a:t>Jeff Grossman</a:t>
            </a:r>
            <a:endParaRPr lang="en-US" sz="3600" dirty="0"/>
          </a:p>
        </p:txBody>
      </p:sp>
      <p:pic>
        <p:nvPicPr>
          <p:cNvPr id="5" name="Picture 4" descr="Jeff.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46332" y="874238"/>
            <a:ext cx="6796478" cy="4528953"/>
          </a:xfrm>
          <a:prstGeom prst="rect">
            <a:avLst/>
          </a:prstGeom>
        </p:spPr>
      </p:pic>
      <p:sp>
        <p:nvSpPr>
          <p:cNvPr id="6" name="TextBox 5"/>
          <p:cNvSpPr txBox="1"/>
          <p:nvPr/>
        </p:nvSpPr>
        <p:spPr>
          <a:xfrm>
            <a:off x="1360715" y="2068287"/>
            <a:ext cx="6590917" cy="1323439"/>
          </a:xfrm>
          <a:prstGeom prst="rect">
            <a:avLst/>
          </a:prstGeom>
          <a:solidFill>
            <a:srgbClr val="FFFFFF"/>
          </a:solidFill>
          <a:ln>
            <a:solidFill>
              <a:schemeClr val="bg1"/>
            </a:solidFill>
          </a:ln>
        </p:spPr>
        <p:txBody>
          <a:bodyPr wrap="none" rtlCol="0">
            <a:spAutoFit/>
          </a:bodyPr>
          <a:lstStyle/>
          <a:p>
            <a:pPr algn="ctr"/>
            <a:r>
              <a:rPr lang="en-US" sz="4000" b="1" dirty="0" smtClean="0">
                <a:solidFill>
                  <a:schemeClr val="bg1">
                    <a:lumMod val="50000"/>
                    <a:lumOff val="50000"/>
                  </a:schemeClr>
                </a:solidFill>
                <a:latin typeface="Arial Black"/>
                <a:cs typeface="Arial Black"/>
              </a:rPr>
              <a:t>Contact </a:t>
            </a:r>
            <a:r>
              <a:rPr lang="en-US" sz="4000" b="1" dirty="0" smtClean="0">
                <a:solidFill>
                  <a:schemeClr val="bg1">
                    <a:lumMod val="50000"/>
                    <a:lumOff val="50000"/>
                  </a:schemeClr>
                </a:solidFill>
                <a:latin typeface="Arial Black"/>
                <a:cs typeface="Arial Black"/>
                <a:hlinkClick r:id="rId3"/>
              </a:rPr>
              <a:t>nano@mos.org</a:t>
            </a:r>
            <a:r>
              <a:rPr lang="en-US" sz="4000" b="1" dirty="0" smtClean="0">
                <a:solidFill>
                  <a:schemeClr val="bg1">
                    <a:lumMod val="50000"/>
                    <a:lumOff val="50000"/>
                  </a:schemeClr>
                </a:solidFill>
                <a:latin typeface="Arial Black"/>
                <a:cs typeface="Arial Black"/>
              </a:rPr>
              <a:t> </a:t>
            </a:r>
          </a:p>
          <a:p>
            <a:pPr algn="ctr"/>
            <a:r>
              <a:rPr lang="en-US" sz="4000" b="1" dirty="0" smtClean="0">
                <a:solidFill>
                  <a:schemeClr val="bg1">
                    <a:lumMod val="50000"/>
                    <a:lumOff val="50000"/>
                  </a:schemeClr>
                </a:solidFill>
                <a:latin typeface="Arial Black"/>
                <a:cs typeface="Arial Black"/>
              </a:rPr>
              <a:t>for video files.</a:t>
            </a:r>
            <a:endParaRPr lang="en-US" sz="4000" b="1" dirty="0">
              <a:solidFill>
                <a:schemeClr val="bg1">
                  <a:lumMod val="50000"/>
                  <a:lumOff val="50000"/>
                </a:schemeClr>
              </a:solidFill>
              <a:latin typeface="Arial Black"/>
              <a:cs typeface="Arial Black"/>
            </a:endParaRPr>
          </a:p>
        </p:txBody>
      </p:sp>
    </p:spTree>
    <p:extLst>
      <p:ext uri="{BB962C8B-B14F-4D97-AF65-F5344CB8AC3E}">
        <p14:creationId xmlns:p14="http://schemas.microsoft.com/office/powerpoint/2010/main" val="1770113890"/>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rtlCol="0">
            <a:normAutofit/>
          </a:bodyPr>
          <a:lstStyle/>
          <a:p>
            <a:pPr marL="0" indent="0" eaLnBrk="1" fontAlgn="auto" hangingPunct="1">
              <a:spcAft>
                <a:spcPts val="0"/>
              </a:spcAft>
              <a:buFont typeface="Arial" pitchFamily="34" charset="0"/>
              <a:buNone/>
              <a:defRPr/>
            </a:pPr>
            <a:endParaRPr lang="en-US" dirty="0" smtClean="0">
              <a:ea typeface="+mn-ea"/>
              <a:cs typeface="+mn-cs"/>
            </a:endParaRPr>
          </a:p>
          <a:p>
            <a:pPr eaLnBrk="1" fontAlgn="auto" hangingPunct="1">
              <a:spcAft>
                <a:spcPts val="0"/>
              </a:spcAft>
              <a:buFont typeface="Arial" pitchFamily="34" charset="0"/>
              <a:buChar char="•"/>
              <a:defRPr/>
            </a:pPr>
            <a:endParaRPr lang="en-US" dirty="0" smtClean="0">
              <a:ea typeface="+mn-ea"/>
              <a:cs typeface="+mn-cs"/>
            </a:endParaRPr>
          </a:p>
          <a:p>
            <a:pPr lvl="1" eaLnBrk="1" fontAlgn="auto" hangingPunct="1">
              <a:spcAft>
                <a:spcPts val="0"/>
              </a:spcAft>
              <a:buFont typeface="Arial" pitchFamily="34" charset="0"/>
              <a:buChar char="–"/>
              <a:defRPr/>
            </a:pPr>
            <a:endParaRPr lang="en-US" dirty="0">
              <a:ea typeface="+mn-ea"/>
            </a:endParaRPr>
          </a:p>
        </p:txBody>
      </p:sp>
      <p:sp>
        <p:nvSpPr>
          <p:cNvPr id="91138" name="Text Box 3"/>
          <p:cNvSpPr txBox="1">
            <a:spLocks noChangeArrowheads="1"/>
          </p:cNvSpPr>
          <p:nvPr/>
        </p:nvSpPr>
        <p:spPr bwMode="auto">
          <a:xfrm>
            <a:off x="2403632" y="2457450"/>
            <a:ext cx="3696148" cy="646331"/>
          </a:xfrm>
          <a:prstGeom prst="rect">
            <a:avLst/>
          </a:prstGeom>
          <a:noFill/>
          <a:ln w="9525">
            <a:noFill/>
            <a:miter lim="800000"/>
            <a:headEnd/>
            <a:tailEnd/>
          </a:ln>
        </p:spPr>
        <p:txBody>
          <a:bodyPr wrap="square">
            <a:prstTxWarp prst="textNoShape">
              <a:avLst/>
            </a:prstTxWarp>
            <a:spAutoFit/>
          </a:bodyPr>
          <a:lstStyle/>
          <a:p>
            <a:r>
              <a:rPr lang="en-US" sz="3600" dirty="0" smtClean="0"/>
              <a:t>In </a:t>
            </a:r>
            <a:r>
              <a:rPr lang="en-US" sz="3600" dirty="0"/>
              <a:t>s</a:t>
            </a:r>
            <a:r>
              <a:rPr lang="en-US" sz="3600" dirty="0" smtClean="0"/>
              <a:t>ummary:</a:t>
            </a:r>
          </a:p>
        </p:txBody>
      </p:sp>
    </p:spTree>
    <p:extLst>
      <p:ext uri="{BB962C8B-B14F-4D97-AF65-F5344CB8AC3E}">
        <p14:creationId xmlns:p14="http://schemas.microsoft.com/office/powerpoint/2010/main" val="1011010219"/>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48456"/>
            <a:ext cx="8229600" cy="4853614"/>
          </a:xfrm>
        </p:spPr>
        <p:txBody>
          <a:bodyPr rtlCol="0">
            <a:normAutofit/>
          </a:bodyPr>
          <a:lstStyle/>
          <a:p>
            <a:pPr marL="0" indent="0" eaLnBrk="1" fontAlgn="auto" hangingPunct="1">
              <a:spcAft>
                <a:spcPts val="0"/>
              </a:spcAft>
              <a:buFont typeface="Arial" pitchFamily="34" charset="0"/>
              <a:buNone/>
              <a:defRPr/>
            </a:pPr>
            <a:endParaRPr lang="en-US" dirty="0" smtClean="0">
              <a:ea typeface="+mn-ea"/>
              <a:cs typeface="+mn-cs"/>
            </a:endParaRPr>
          </a:p>
          <a:p>
            <a:pPr eaLnBrk="1" fontAlgn="auto" hangingPunct="1">
              <a:spcAft>
                <a:spcPts val="0"/>
              </a:spcAft>
              <a:buFont typeface="Arial" pitchFamily="34" charset="0"/>
              <a:buChar char="•"/>
              <a:defRPr/>
            </a:pPr>
            <a:endParaRPr lang="en-US" dirty="0" smtClean="0">
              <a:ea typeface="+mn-ea"/>
              <a:cs typeface="+mn-cs"/>
            </a:endParaRPr>
          </a:p>
          <a:p>
            <a:pPr lvl="1" eaLnBrk="1" fontAlgn="auto" hangingPunct="1">
              <a:spcAft>
                <a:spcPts val="0"/>
              </a:spcAft>
              <a:buFont typeface="Arial" pitchFamily="34" charset="0"/>
              <a:buChar char="–"/>
              <a:defRPr/>
            </a:pPr>
            <a:endParaRPr lang="en-US" dirty="0">
              <a:ea typeface="+mn-ea"/>
            </a:endParaRPr>
          </a:p>
        </p:txBody>
      </p:sp>
      <p:sp>
        <p:nvSpPr>
          <p:cNvPr id="91138" name="Text Box 3"/>
          <p:cNvSpPr txBox="1">
            <a:spLocks noChangeArrowheads="1"/>
          </p:cNvSpPr>
          <p:nvPr/>
        </p:nvSpPr>
        <p:spPr bwMode="auto">
          <a:xfrm>
            <a:off x="270625" y="2457450"/>
            <a:ext cx="8680815" cy="1754327"/>
          </a:xfrm>
          <a:prstGeom prst="rect">
            <a:avLst/>
          </a:prstGeom>
          <a:noFill/>
          <a:ln w="9525">
            <a:noFill/>
            <a:miter lim="800000"/>
            <a:headEnd/>
            <a:tailEnd/>
          </a:ln>
        </p:spPr>
        <p:txBody>
          <a:bodyPr wrap="square">
            <a:prstTxWarp prst="textNoShape">
              <a:avLst/>
            </a:prstTxWarp>
            <a:spAutoFit/>
          </a:bodyPr>
          <a:lstStyle/>
          <a:p>
            <a:r>
              <a:rPr lang="en-US" sz="3600" dirty="0" smtClean="0"/>
              <a:t>Make it easy for your audience</a:t>
            </a:r>
          </a:p>
          <a:p>
            <a:r>
              <a:rPr lang="en-US" sz="3600" dirty="0" smtClean="0"/>
              <a:t> </a:t>
            </a:r>
          </a:p>
          <a:p>
            <a:r>
              <a:rPr lang="en-US" sz="3600" dirty="0" smtClean="0"/>
              <a:t>                 to see what’s on your slides….</a:t>
            </a:r>
            <a:endParaRPr lang="en-US" sz="3600" dirty="0"/>
          </a:p>
        </p:txBody>
      </p:sp>
    </p:spTree>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91057" y="1600200"/>
            <a:ext cx="7494230" cy="4525963"/>
          </a:xfrm>
        </p:spPr>
        <p:txBody>
          <a:bodyPr rtlCol="0">
            <a:normAutofit/>
          </a:bodyPr>
          <a:lstStyle/>
          <a:p>
            <a:pPr marL="0" indent="0" eaLnBrk="1" fontAlgn="auto" hangingPunct="1">
              <a:spcAft>
                <a:spcPts val="0"/>
              </a:spcAft>
              <a:buFont typeface="Arial" pitchFamily="34" charset="0"/>
              <a:buNone/>
              <a:defRPr/>
            </a:pPr>
            <a:endParaRPr lang="en-US" dirty="0" smtClean="0">
              <a:ea typeface="+mn-ea"/>
              <a:cs typeface="+mn-cs"/>
            </a:endParaRPr>
          </a:p>
          <a:p>
            <a:pPr eaLnBrk="1" fontAlgn="auto" hangingPunct="1">
              <a:spcAft>
                <a:spcPts val="0"/>
              </a:spcAft>
              <a:buFont typeface="Arial" pitchFamily="34" charset="0"/>
              <a:buChar char="•"/>
              <a:defRPr/>
            </a:pPr>
            <a:endParaRPr lang="en-US" dirty="0" smtClean="0">
              <a:ea typeface="+mn-ea"/>
              <a:cs typeface="+mn-cs"/>
            </a:endParaRPr>
          </a:p>
          <a:p>
            <a:pPr lvl="1" eaLnBrk="1" fontAlgn="auto" hangingPunct="1">
              <a:spcAft>
                <a:spcPts val="0"/>
              </a:spcAft>
              <a:buFont typeface="Arial" pitchFamily="34" charset="0"/>
              <a:buChar char="–"/>
              <a:defRPr/>
            </a:pPr>
            <a:endParaRPr lang="en-US" dirty="0">
              <a:ea typeface="+mn-ea"/>
            </a:endParaRPr>
          </a:p>
        </p:txBody>
      </p:sp>
      <p:sp>
        <p:nvSpPr>
          <p:cNvPr id="91138" name="Text Box 3"/>
          <p:cNvSpPr txBox="1">
            <a:spLocks noChangeArrowheads="1"/>
          </p:cNvSpPr>
          <p:nvPr/>
        </p:nvSpPr>
        <p:spPr bwMode="auto">
          <a:xfrm>
            <a:off x="476191" y="1164664"/>
            <a:ext cx="8475249" cy="2862322"/>
          </a:xfrm>
          <a:prstGeom prst="rect">
            <a:avLst/>
          </a:prstGeom>
          <a:noFill/>
          <a:ln w="9525">
            <a:noFill/>
            <a:miter lim="800000"/>
            <a:headEnd/>
            <a:tailEnd/>
          </a:ln>
        </p:spPr>
        <p:txBody>
          <a:bodyPr wrap="square">
            <a:prstTxWarp prst="textNoShape">
              <a:avLst/>
            </a:prstTxWarp>
            <a:spAutoFit/>
          </a:bodyPr>
          <a:lstStyle/>
          <a:p>
            <a:endParaRPr lang="en-US" sz="3600" dirty="0" smtClean="0"/>
          </a:p>
          <a:p>
            <a:endParaRPr lang="en-US" sz="3600" dirty="0" smtClean="0"/>
          </a:p>
          <a:p>
            <a:r>
              <a:rPr lang="en-US" sz="3600" dirty="0"/>
              <a:t>M</a:t>
            </a:r>
            <a:r>
              <a:rPr lang="en-US" sz="3600" dirty="0" smtClean="0"/>
              <a:t>ake it easy for them to know…</a:t>
            </a:r>
          </a:p>
          <a:p>
            <a:r>
              <a:rPr lang="en-US" sz="3600" dirty="0" smtClean="0"/>
              <a:t>    </a:t>
            </a:r>
          </a:p>
          <a:p>
            <a:r>
              <a:rPr lang="en-US" sz="3600" dirty="0"/>
              <a:t> </a:t>
            </a:r>
            <a:r>
              <a:rPr lang="en-US" sz="3600" dirty="0" smtClean="0"/>
              <a:t>          when to look at the slides… </a:t>
            </a:r>
          </a:p>
        </p:txBody>
      </p:sp>
    </p:spTree>
    <p:extLst>
      <p:ext uri="{BB962C8B-B14F-4D97-AF65-F5344CB8AC3E}">
        <p14:creationId xmlns:p14="http://schemas.microsoft.com/office/powerpoint/2010/main" val="244272951"/>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91057" y="1600200"/>
            <a:ext cx="7494230" cy="4525963"/>
          </a:xfrm>
        </p:spPr>
        <p:txBody>
          <a:bodyPr rtlCol="0">
            <a:normAutofit/>
          </a:bodyPr>
          <a:lstStyle/>
          <a:p>
            <a:pPr marL="0" indent="0" eaLnBrk="1" fontAlgn="auto" hangingPunct="1">
              <a:spcAft>
                <a:spcPts val="0"/>
              </a:spcAft>
              <a:buFont typeface="Arial" pitchFamily="34" charset="0"/>
              <a:buNone/>
              <a:defRPr/>
            </a:pPr>
            <a:endParaRPr lang="en-US" dirty="0" smtClean="0">
              <a:ea typeface="+mn-ea"/>
              <a:cs typeface="+mn-cs"/>
            </a:endParaRPr>
          </a:p>
          <a:p>
            <a:pPr eaLnBrk="1" fontAlgn="auto" hangingPunct="1">
              <a:spcAft>
                <a:spcPts val="0"/>
              </a:spcAft>
              <a:buFont typeface="Arial" pitchFamily="34" charset="0"/>
              <a:buChar char="•"/>
              <a:defRPr/>
            </a:pPr>
            <a:endParaRPr lang="en-US" dirty="0" smtClean="0">
              <a:ea typeface="+mn-ea"/>
              <a:cs typeface="+mn-cs"/>
            </a:endParaRPr>
          </a:p>
          <a:p>
            <a:pPr lvl="1" eaLnBrk="1" fontAlgn="auto" hangingPunct="1">
              <a:spcAft>
                <a:spcPts val="0"/>
              </a:spcAft>
              <a:buFont typeface="Arial" pitchFamily="34" charset="0"/>
              <a:buChar char="–"/>
              <a:defRPr/>
            </a:pPr>
            <a:endParaRPr lang="en-US" dirty="0">
              <a:ea typeface="+mn-ea"/>
            </a:endParaRPr>
          </a:p>
        </p:txBody>
      </p:sp>
      <p:sp>
        <p:nvSpPr>
          <p:cNvPr id="91138" name="Text Box 3"/>
          <p:cNvSpPr txBox="1">
            <a:spLocks noChangeArrowheads="1"/>
          </p:cNvSpPr>
          <p:nvPr/>
        </p:nvSpPr>
        <p:spPr bwMode="auto">
          <a:xfrm>
            <a:off x="476191" y="1164664"/>
            <a:ext cx="8475249" cy="2862322"/>
          </a:xfrm>
          <a:prstGeom prst="rect">
            <a:avLst/>
          </a:prstGeom>
          <a:noFill/>
          <a:ln w="9525">
            <a:noFill/>
            <a:miter lim="800000"/>
            <a:headEnd/>
            <a:tailEnd/>
          </a:ln>
        </p:spPr>
        <p:txBody>
          <a:bodyPr wrap="square">
            <a:prstTxWarp prst="textNoShape">
              <a:avLst/>
            </a:prstTxWarp>
            <a:spAutoFit/>
          </a:bodyPr>
          <a:lstStyle/>
          <a:p>
            <a:endParaRPr lang="en-US" sz="3600" dirty="0" smtClean="0"/>
          </a:p>
          <a:p>
            <a:endParaRPr lang="en-US" sz="3600" dirty="0" smtClean="0"/>
          </a:p>
          <a:p>
            <a:endParaRPr lang="en-US" sz="3600" dirty="0"/>
          </a:p>
          <a:p>
            <a:endParaRPr lang="en-US" sz="3600" dirty="0" smtClean="0"/>
          </a:p>
          <a:p>
            <a:r>
              <a:rPr lang="en-US" sz="3600" dirty="0"/>
              <a:t> </a:t>
            </a:r>
            <a:r>
              <a:rPr lang="en-US" sz="3600" dirty="0" smtClean="0"/>
              <a:t>                   … and when to look at you. </a:t>
            </a:r>
            <a:endParaRPr lang="en-US" sz="3600" dirty="0"/>
          </a:p>
        </p:txBody>
      </p:sp>
    </p:spTree>
    <p:extLst>
      <p:ext uri="{BB962C8B-B14F-4D97-AF65-F5344CB8AC3E}">
        <p14:creationId xmlns:p14="http://schemas.microsoft.com/office/powerpoint/2010/main" val="2618989458"/>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91057" y="1600200"/>
            <a:ext cx="7494230" cy="4525963"/>
          </a:xfrm>
        </p:spPr>
        <p:txBody>
          <a:bodyPr rtlCol="0">
            <a:normAutofit/>
          </a:bodyPr>
          <a:lstStyle/>
          <a:p>
            <a:pPr marL="0" indent="0" eaLnBrk="1" fontAlgn="auto" hangingPunct="1">
              <a:spcAft>
                <a:spcPts val="0"/>
              </a:spcAft>
              <a:buFont typeface="Arial" pitchFamily="34" charset="0"/>
              <a:buNone/>
              <a:defRPr/>
            </a:pPr>
            <a:endParaRPr lang="en-US" dirty="0" smtClean="0">
              <a:ea typeface="+mn-ea"/>
              <a:cs typeface="+mn-cs"/>
            </a:endParaRPr>
          </a:p>
          <a:p>
            <a:pPr eaLnBrk="1" fontAlgn="auto" hangingPunct="1">
              <a:spcAft>
                <a:spcPts val="0"/>
              </a:spcAft>
              <a:buFont typeface="Arial" pitchFamily="34" charset="0"/>
              <a:buChar char="•"/>
              <a:defRPr/>
            </a:pPr>
            <a:endParaRPr lang="en-US" dirty="0" smtClean="0">
              <a:ea typeface="+mn-ea"/>
              <a:cs typeface="+mn-cs"/>
            </a:endParaRPr>
          </a:p>
          <a:p>
            <a:pPr lvl="1" eaLnBrk="1" fontAlgn="auto" hangingPunct="1">
              <a:spcAft>
                <a:spcPts val="0"/>
              </a:spcAft>
              <a:buFont typeface="Arial" pitchFamily="34" charset="0"/>
              <a:buChar char="–"/>
              <a:defRPr/>
            </a:pPr>
            <a:endParaRPr lang="en-US" dirty="0">
              <a:ea typeface="+mn-ea"/>
            </a:endParaRPr>
          </a:p>
        </p:txBody>
      </p:sp>
      <p:sp>
        <p:nvSpPr>
          <p:cNvPr id="91138" name="Text Box 3"/>
          <p:cNvSpPr txBox="1">
            <a:spLocks noChangeArrowheads="1"/>
          </p:cNvSpPr>
          <p:nvPr/>
        </p:nvSpPr>
        <p:spPr bwMode="auto">
          <a:xfrm>
            <a:off x="270625" y="2457450"/>
            <a:ext cx="8680815" cy="646331"/>
          </a:xfrm>
          <a:prstGeom prst="rect">
            <a:avLst/>
          </a:prstGeom>
          <a:noFill/>
          <a:ln w="9525">
            <a:noFill/>
            <a:miter lim="800000"/>
            <a:headEnd/>
            <a:tailEnd/>
          </a:ln>
        </p:spPr>
        <p:txBody>
          <a:bodyPr wrap="square">
            <a:prstTxWarp prst="textNoShape">
              <a:avLst/>
            </a:prstTxWarp>
            <a:spAutoFit/>
          </a:bodyPr>
          <a:lstStyle/>
          <a:p>
            <a:r>
              <a:rPr lang="en-US" sz="3600" dirty="0" smtClean="0"/>
              <a:t>         Thank you for your attention.</a:t>
            </a:r>
            <a:endParaRPr lang="en-US" sz="3600" dirty="0"/>
          </a:p>
        </p:txBody>
      </p:sp>
    </p:spTree>
    <p:extLst>
      <p:ext uri="{BB962C8B-B14F-4D97-AF65-F5344CB8AC3E}">
        <p14:creationId xmlns:p14="http://schemas.microsoft.com/office/powerpoint/2010/main" val="236277458"/>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91057" y="1600200"/>
            <a:ext cx="7494230" cy="4525963"/>
          </a:xfrm>
        </p:spPr>
        <p:txBody>
          <a:bodyPr rtlCol="0">
            <a:normAutofit/>
          </a:bodyPr>
          <a:lstStyle/>
          <a:p>
            <a:pPr marL="0" indent="0" eaLnBrk="1" fontAlgn="auto" hangingPunct="1">
              <a:spcAft>
                <a:spcPts val="0"/>
              </a:spcAft>
              <a:buFont typeface="Arial" pitchFamily="34" charset="0"/>
              <a:buNone/>
              <a:defRPr/>
            </a:pPr>
            <a:endParaRPr lang="en-US" dirty="0" smtClean="0">
              <a:ea typeface="+mn-ea"/>
              <a:cs typeface="+mn-cs"/>
            </a:endParaRPr>
          </a:p>
          <a:p>
            <a:pPr eaLnBrk="1" fontAlgn="auto" hangingPunct="1">
              <a:spcAft>
                <a:spcPts val="0"/>
              </a:spcAft>
              <a:buFont typeface="Arial" pitchFamily="34" charset="0"/>
              <a:buChar char="•"/>
              <a:defRPr/>
            </a:pPr>
            <a:endParaRPr lang="en-US" dirty="0" smtClean="0">
              <a:ea typeface="+mn-ea"/>
              <a:cs typeface="+mn-cs"/>
            </a:endParaRPr>
          </a:p>
          <a:p>
            <a:pPr lvl="1" eaLnBrk="1" fontAlgn="auto" hangingPunct="1">
              <a:spcAft>
                <a:spcPts val="0"/>
              </a:spcAft>
              <a:buFont typeface="Arial" pitchFamily="34" charset="0"/>
              <a:buChar char="–"/>
              <a:defRPr/>
            </a:pPr>
            <a:endParaRPr lang="en-US" dirty="0">
              <a:ea typeface="+mn-ea"/>
            </a:endParaRPr>
          </a:p>
        </p:txBody>
      </p:sp>
    </p:spTree>
    <p:extLst>
      <p:ext uri="{BB962C8B-B14F-4D97-AF65-F5344CB8AC3E}">
        <p14:creationId xmlns:p14="http://schemas.microsoft.com/office/powerpoint/2010/main" val="2856892481"/>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76338" y="5964957"/>
            <a:ext cx="6789737" cy="612372"/>
          </a:xfrm>
        </p:spPr>
        <p:txBody>
          <a:bodyPr/>
          <a:lstStyle/>
          <a:p>
            <a:r>
              <a:rPr lang="en-US" sz="3600" dirty="0" smtClean="0"/>
              <a:t>Eric Mazur</a:t>
            </a:r>
            <a:endParaRPr lang="en-US" sz="3600" dirty="0"/>
          </a:p>
        </p:txBody>
      </p:sp>
      <p:pic>
        <p:nvPicPr>
          <p:cNvPr id="4" name="Picture 3" descr="Eric.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2539" y="856095"/>
            <a:ext cx="6058923" cy="4528953"/>
          </a:xfrm>
          <a:prstGeom prst="rect">
            <a:avLst/>
          </a:prstGeom>
        </p:spPr>
      </p:pic>
      <p:sp>
        <p:nvSpPr>
          <p:cNvPr id="6" name="TextBox 5"/>
          <p:cNvSpPr txBox="1"/>
          <p:nvPr/>
        </p:nvSpPr>
        <p:spPr>
          <a:xfrm>
            <a:off x="1360715" y="2540005"/>
            <a:ext cx="6590917" cy="1323439"/>
          </a:xfrm>
          <a:prstGeom prst="rect">
            <a:avLst/>
          </a:prstGeom>
          <a:solidFill>
            <a:srgbClr val="FFFFFF"/>
          </a:solidFill>
          <a:ln>
            <a:solidFill>
              <a:schemeClr val="bg1"/>
            </a:solidFill>
          </a:ln>
        </p:spPr>
        <p:txBody>
          <a:bodyPr wrap="none" rtlCol="0">
            <a:spAutoFit/>
          </a:bodyPr>
          <a:lstStyle/>
          <a:p>
            <a:pPr algn="ctr"/>
            <a:r>
              <a:rPr lang="en-US" sz="4000" b="1" dirty="0" smtClean="0">
                <a:solidFill>
                  <a:schemeClr val="bg1">
                    <a:lumMod val="50000"/>
                    <a:lumOff val="50000"/>
                  </a:schemeClr>
                </a:solidFill>
                <a:latin typeface="Arial Black"/>
                <a:cs typeface="Arial Black"/>
              </a:rPr>
              <a:t>Contact </a:t>
            </a:r>
            <a:r>
              <a:rPr lang="en-US" sz="4000" b="1" dirty="0" smtClean="0">
                <a:solidFill>
                  <a:schemeClr val="bg1">
                    <a:lumMod val="50000"/>
                    <a:lumOff val="50000"/>
                  </a:schemeClr>
                </a:solidFill>
                <a:latin typeface="Arial Black"/>
                <a:cs typeface="Arial Black"/>
                <a:hlinkClick r:id="rId3"/>
              </a:rPr>
              <a:t>nano@mos.org</a:t>
            </a:r>
            <a:r>
              <a:rPr lang="en-US" sz="4000" b="1" dirty="0" smtClean="0">
                <a:solidFill>
                  <a:schemeClr val="bg1">
                    <a:lumMod val="50000"/>
                    <a:lumOff val="50000"/>
                  </a:schemeClr>
                </a:solidFill>
                <a:latin typeface="Arial Black"/>
                <a:cs typeface="Arial Black"/>
              </a:rPr>
              <a:t> </a:t>
            </a:r>
          </a:p>
          <a:p>
            <a:pPr algn="ctr"/>
            <a:r>
              <a:rPr lang="en-US" sz="4000" b="1" dirty="0" smtClean="0">
                <a:solidFill>
                  <a:schemeClr val="bg1">
                    <a:lumMod val="50000"/>
                    <a:lumOff val="50000"/>
                  </a:schemeClr>
                </a:solidFill>
                <a:latin typeface="Arial Black"/>
                <a:cs typeface="Arial Black"/>
              </a:rPr>
              <a:t>for video files.</a:t>
            </a:r>
            <a:endParaRPr lang="en-US" sz="4000" b="1" dirty="0">
              <a:solidFill>
                <a:schemeClr val="bg1">
                  <a:lumMod val="50000"/>
                  <a:lumOff val="50000"/>
                </a:schemeClr>
              </a:solidFill>
              <a:latin typeface="Arial Black"/>
              <a:cs typeface="Arial Black"/>
            </a:endParaRPr>
          </a:p>
        </p:txBody>
      </p:sp>
    </p:spTree>
    <p:extLst>
      <p:ext uri="{BB962C8B-B14F-4D97-AF65-F5344CB8AC3E}">
        <p14:creationId xmlns:p14="http://schemas.microsoft.com/office/powerpoint/2010/main" val="1878611550"/>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76338" y="5964957"/>
            <a:ext cx="6789737" cy="612372"/>
          </a:xfrm>
        </p:spPr>
        <p:txBody>
          <a:bodyPr/>
          <a:lstStyle/>
          <a:p>
            <a:r>
              <a:rPr lang="en-US" sz="3600" dirty="0" smtClean="0"/>
              <a:t>Eric Mazur</a:t>
            </a:r>
            <a:endParaRPr lang="en-US" sz="3600" dirty="0"/>
          </a:p>
        </p:txBody>
      </p:sp>
      <p:pic>
        <p:nvPicPr>
          <p:cNvPr id="5" name="Picture 4" descr="Eric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78539" y="1016333"/>
            <a:ext cx="6077209" cy="4535049"/>
          </a:xfrm>
          <a:prstGeom prst="rect">
            <a:avLst/>
          </a:prstGeom>
        </p:spPr>
      </p:pic>
      <p:sp>
        <p:nvSpPr>
          <p:cNvPr id="6" name="TextBox 5"/>
          <p:cNvSpPr txBox="1"/>
          <p:nvPr/>
        </p:nvSpPr>
        <p:spPr>
          <a:xfrm>
            <a:off x="1360715" y="2540005"/>
            <a:ext cx="6590917" cy="1323439"/>
          </a:xfrm>
          <a:prstGeom prst="rect">
            <a:avLst/>
          </a:prstGeom>
          <a:solidFill>
            <a:srgbClr val="FFFFFF"/>
          </a:solidFill>
          <a:ln>
            <a:solidFill>
              <a:schemeClr val="bg1"/>
            </a:solidFill>
          </a:ln>
        </p:spPr>
        <p:txBody>
          <a:bodyPr wrap="none" rtlCol="0">
            <a:spAutoFit/>
          </a:bodyPr>
          <a:lstStyle/>
          <a:p>
            <a:pPr algn="ctr"/>
            <a:r>
              <a:rPr lang="en-US" sz="4000" b="1" dirty="0" smtClean="0">
                <a:solidFill>
                  <a:schemeClr val="bg1">
                    <a:lumMod val="50000"/>
                    <a:lumOff val="50000"/>
                  </a:schemeClr>
                </a:solidFill>
                <a:latin typeface="Arial Black"/>
                <a:cs typeface="Arial Black"/>
              </a:rPr>
              <a:t>Contact </a:t>
            </a:r>
            <a:r>
              <a:rPr lang="en-US" sz="4000" b="1" dirty="0" smtClean="0">
                <a:solidFill>
                  <a:schemeClr val="bg1">
                    <a:lumMod val="50000"/>
                    <a:lumOff val="50000"/>
                  </a:schemeClr>
                </a:solidFill>
                <a:latin typeface="Arial Black"/>
                <a:cs typeface="Arial Black"/>
                <a:hlinkClick r:id="rId3"/>
              </a:rPr>
              <a:t>nano@mos.org</a:t>
            </a:r>
            <a:r>
              <a:rPr lang="en-US" sz="4000" b="1" dirty="0" smtClean="0">
                <a:solidFill>
                  <a:schemeClr val="bg1">
                    <a:lumMod val="50000"/>
                    <a:lumOff val="50000"/>
                  </a:schemeClr>
                </a:solidFill>
                <a:latin typeface="Arial Black"/>
                <a:cs typeface="Arial Black"/>
              </a:rPr>
              <a:t> </a:t>
            </a:r>
          </a:p>
          <a:p>
            <a:pPr algn="ctr"/>
            <a:r>
              <a:rPr lang="en-US" sz="4000" b="1" dirty="0" smtClean="0">
                <a:solidFill>
                  <a:schemeClr val="bg1">
                    <a:lumMod val="50000"/>
                    <a:lumOff val="50000"/>
                  </a:schemeClr>
                </a:solidFill>
                <a:latin typeface="Arial Black"/>
                <a:cs typeface="Arial Black"/>
              </a:rPr>
              <a:t>for video files.</a:t>
            </a:r>
            <a:endParaRPr lang="en-US" sz="4000" b="1" dirty="0">
              <a:solidFill>
                <a:schemeClr val="bg1">
                  <a:lumMod val="50000"/>
                  <a:lumOff val="50000"/>
                </a:schemeClr>
              </a:solidFill>
              <a:latin typeface="Arial Black"/>
              <a:cs typeface="Arial Black"/>
            </a:endParaRPr>
          </a:p>
        </p:txBody>
      </p:sp>
    </p:spTree>
    <p:extLst>
      <p:ext uri="{BB962C8B-B14F-4D97-AF65-F5344CB8AC3E}">
        <p14:creationId xmlns:p14="http://schemas.microsoft.com/office/powerpoint/2010/main" val="162042486"/>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76338" y="5964957"/>
            <a:ext cx="6789737" cy="612372"/>
          </a:xfrm>
        </p:spPr>
        <p:txBody>
          <a:bodyPr/>
          <a:lstStyle/>
          <a:p>
            <a:r>
              <a:rPr lang="en-US" sz="3600" dirty="0" smtClean="0"/>
              <a:t>Don </a:t>
            </a:r>
            <a:r>
              <a:rPr lang="en-US" sz="3600" dirty="0" err="1" smtClean="0"/>
              <a:t>Ingber</a:t>
            </a:r>
            <a:endParaRPr lang="en-US" sz="3600" dirty="0"/>
          </a:p>
        </p:txBody>
      </p:sp>
      <p:pic>
        <p:nvPicPr>
          <p:cNvPr id="4" name="Picture 3" descr="Don.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6338" y="710952"/>
            <a:ext cx="6796478" cy="4528953"/>
          </a:xfrm>
          <a:prstGeom prst="rect">
            <a:avLst/>
          </a:prstGeom>
        </p:spPr>
      </p:pic>
      <p:sp>
        <p:nvSpPr>
          <p:cNvPr id="6" name="TextBox 5"/>
          <p:cNvSpPr txBox="1"/>
          <p:nvPr/>
        </p:nvSpPr>
        <p:spPr>
          <a:xfrm>
            <a:off x="1360715" y="2540005"/>
            <a:ext cx="6590917" cy="1323439"/>
          </a:xfrm>
          <a:prstGeom prst="rect">
            <a:avLst/>
          </a:prstGeom>
          <a:solidFill>
            <a:srgbClr val="FFFFFF"/>
          </a:solidFill>
          <a:ln>
            <a:solidFill>
              <a:schemeClr val="bg1"/>
            </a:solidFill>
          </a:ln>
        </p:spPr>
        <p:txBody>
          <a:bodyPr wrap="none" rtlCol="0">
            <a:spAutoFit/>
          </a:bodyPr>
          <a:lstStyle/>
          <a:p>
            <a:pPr algn="ctr"/>
            <a:r>
              <a:rPr lang="en-US" sz="4000" b="1" dirty="0" smtClean="0">
                <a:solidFill>
                  <a:schemeClr val="bg1">
                    <a:lumMod val="50000"/>
                    <a:lumOff val="50000"/>
                  </a:schemeClr>
                </a:solidFill>
                <a:latin typeface="Arial Black"/>
                <a:cs typeface="Arial Black"/>
              </a:rPr>
              <a:t>Contact </a:t>
            </a:r>
            <a:r>
              <a:rPr lang="en-US" sz="4000" b="1" dirty="0" smtClean="0">
                <a:solidFill>
                  <a:schemeClr val="bg1">
                    <a:lumMod val="50000"/>
                    <a:lumOff val="50000"/>
                  </a:schemeClr>
                </a:solidFill>
                <a:latin typeface="Arial Black"/>
                <a:cs typeface="Arial Black"/>
                <a:hlinkClick r:id="rId3"/>
              </a:rPr>
              <a:t>nano@mos.org</a:t>
            </a:r>
            <a:r>
              <a:rPr lang="en-US" sz="4000" b="1" dirty="0" smtClean="0">
                <a:solidFill>
                  <a:schemeClr val="bg1">
                    <a:lumMod val="50000"/>
                    <a:lumOff val="50000"/>
                  </a:schemeClr>
                </a:solidFill>
                <a:latin typeface="Arial Black"/>
                <a:cs typeface="Arial Black"/>
              </a:rPr>
              <a:t> </a:t>
            </a:r>
          </a:p>
          <a:p>
            <a:pPr algn="ctr"/>
            <a:r>
              <a:rPr lang="en-US" sz="4000" b="1" dirty="0" smtClean="0">
                <a:solidFill>
                  <a:schemeClr val="bg1">
                    <a:lumMod val="50000"/>
                    <a:lumOff val="50000"/>
                  </a:schemeClr>
                </a:solidFill>
                <a:latin typeface="Arial Black"/>
                <a:cs typeface="Arial Black"/>
              </a:rPr>
              <a:t>for video files.</a:t>
            </a:r>
            <a:endParaRPr lang="en-US" sz="4000" b="1" dirty="0">
              <a:solidFill>
                <a:schemeClr val="bg1">
                  <a:lumMod val="50000"/>
                  <a:lumOff val="50000"/>
                </a:schemeClr>
              </a:solidFill>
              <a:latin typeface="Arial Black"/>
              <a:cs typeface="Arial Black"/>
            </a:endParaRPr>
          </a:p>
        </p:txBody>
      </p:sp>
    </p:spTree>
    <p:extLst>
      <p:ext uri="{BB962C8B-B14F-4D97-AF65-F5344CB8AC3E}">
        <p14:creationId xmlns:p14="http://schemas.microsoft.com/office/powerpoint/2010/main" val="1931522506"/>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theme/theme1.xml><?xml version="1.0" encoding="utf-8"?>
<a:theme xmlns:a="http://schemas.openxmlformats.org/drawingml/2006/main" name=" Black ">
  <a:themeElements>
    <a:clrScheme name="Custom 2">
      <a:dk1>
        <a:sysClr val="windowText" lastClr="000000"/>
      </a:dk1>
      <a:lt1>
        <a:sysClr val="window" lastClr="FFFFFF"/>
      </a:lt1>
      <a:dk2>
        <a:srgbClr val="1F497D"/>
      </a:dk2>
      <a:lt2>
        <a:srgbClr val="EEECE1"/>
      </a:lt2>
      <a:accent1>
        <a:srgbClr val="4F81BD"/>
      </a:accent1>
      <a:accent2>
        <a:srgbClr val="FFFFFF"/>
      </a:accent2>
      <a:accent3>
        <a:srgbClr val="FFFFFF"/>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Black .thmx</Template>
  <TotalTime>7259</TotalTime>
  <Words>2214</Words>
  <Application>Microsoft Macintosh PowerPoint</Application>
  <PresentationFormat>On-screen Show (4:3)</PresentationFormat>
  <Paragraphs>377</Paragraphs>
  <Slides>65</Slides>
  <Notes>47</Notes>
  <HiddenSlides>0</HiddenSlides>
  <MMClips>0</MMClips>
  <ScaleCrop>false</ScaleCrop>
  <HeadingPairs>
    <vt:vector size="4" baseType="variant">
      <vt:variant>
        <vt:lpstr>Theme</vt:lpstr>
      </vt:variant>
      <vt:variant>
        <vt:i4>1</vt:i4>
      </vt:variant>
      <vt:variant>
        <vt:lpstr>Slide Titles</vt:lpstr>
      </vt:variant>
      <vt:variant>
        <vt:i4>65</vt:i4>
      </vt:variant>
    </vt:vector>
  </HeadingPairs>
  <TitlesOfParts>
    <vt:vector size="66" baseType="lpstr">
      <vt:lpstr> Black </vt:lpstr>
      <vt:lpstr>Science Communication Workshop</vt:lpstr>
      <vt:lpstr>PowerPoint Presentation</vt:lpstr>
      <vt:lpstr>PowerPoint Presentation</vt:lpstr>
      <vt:lpstr>Ainissa Ramirez</vt:lpstr>
      <vt:lpstr>Bonnie Bassler</vt:lpstr>
      <vt:lpstr>Jeff Grossman</vt:lpstr>
      <vt:lpstr>Eric Mazur</vt:lpstr>
      <vt:lpstr>Eric Mazur</vt:lpstr>
      <vt:lpstr>Don Ingber</vt:lpstr>
      <vt:lpstr>Pam Silver</vt:lpstr>
      <vt:lpstr>George Whitesides</vt:lpstr>
      <vt:lpstr> Slide presentation  about  slide presentations </vt:lpstr>
      <vt:lpstr> slide design </vt:lpstr>
      <vt:lpstr> Design your slides so your audience can get one single clear message from each one  </vt:lpstr>
      <vt:lpstr>DON’T</vt:lpstr>
      <vt:lpstr>DON’T</vt:lpstr>
      <vt:lpstr>DON’T</vt:lpstr>
      <vt:lpstr>DON’T</vt:lpstr>
      <vt:lpstr>DON’T</vt:lpstr>
      <vt:lpstr>DON’T</vt:lpstr>
      <vt:lpstr>DON’T</vt:lpstr>
      <vt:lpstr>DON’T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Use your slides as…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DON’T</vt:lpstr>
      <vt:lpstr>DON’T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Sensitivity level-Two wire measurements</vt:lpstr>
      <vt:lpstr>PowerPoint Presentation</vt:lpstr>
      <vt:lpstr>Thin Films for Solar Panels</vt:lpstr>
      <vt:lpstr>Thin Films for Solar Panels</vt:lpstr>
      <vt:lpstr>1. The Problem with Conventional Solar Panels</vt:lpstr>
      <vt:lpstr>PowerPoint Presentation</vt:lpstr>
      <vt:lpstr>PowerPoint Presentation</vt:lpstr>
      <vt:lpstr>PowerPoint Presentation</vt:lpstr>
      <vt:lpstr>1. The Problem with Conventional Solar Panels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presentation  about giving slide presentations </dc:title>
  <dc:subject/>
  <dc:creator>Tech Services</dc:creator>
  <cp:keywords/>
  <dc:description/>
  <cp:lastModifiedBy>Karine Thate</cp:lastModifiedBy>
  <cp:revision>125</cp:revision>
  <dcterms:created xsi:type="dcterms:W3CDTF">2011-06-03T19:12:09Z</dcterms:created>
  <dcterms:modified xsi:type="dcterms:W3CDTF">2011-10-25T19:10:00Z</dcterms:modified>
  <cp:category/>
</cp:coreProperties>
</file>